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2"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9" r:id="rId17"/>
    <p:sldId id="280" r:id="rId18"/>
    <p:sldId id="281" r:id="rId19"/>
    <p:sldId id="270" r:id="rId20"/>
    <p:sldId id="271" r:id="rId21"/>
    <p:sldId id="272" r:id="rId22"/>
    <p:sldId id="273" r:id="rId23"/>
    <p:sldId id="274" r:id="rId24"/>
    <p:sldId id="275" r:id="rId25"/>
    <p:sldId id="276" r:id="rId26"/>
    <p:sldId id="277" r:id="rId27"/>
    <p:sldId id="278"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Средний стиль 1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Средний стиль 1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5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43DAE4F-733D-498E-AE26-34B2A4A5C842}" type="datetimeFigureOut">
              <a:rPr lang="ru-RU" smtClean="0"/>
              <a:pPr/>
              <a:t>07.06.2018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EA4B60C-90E3-4589-BDB7-9C386F6326F5}"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43DAE4F-733D-498E-AE26-34B2A4A5C842}" type="datetimeFigureOut">
              <a:rPr lang="ru-RU" smtClean="0"/>
              <a:pPr/>
              <a:t>07.06.2018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EA4B60C-90E3-4589-BDB7-9C386F6326F5}"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43DAE4F-733D-498E-AE26-34B2A4A5C842}" type="datetimeFigureOut">
              <a:rPr lang="ru-RU" smtClean="0"/>
              <a:pPr/>
              <a:t>07.06.2018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EA4B60C-90E3-4589-BDB7-9C386F6326F5}"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43DAE4F-733D-498E-AE26-34B2A4A5C842}" type="datetimeFigureOut">
              <a:rPr lang="ru-RU" smtClean="0"/>
              <a:pPr/>
              <a:t>07.06.2018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EA4B60C-90E3-4589-BDB7-9C386F6326F5}"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43DAE4F-733D-498E-AE26-34B2A4A5C842}" type="datetimeFigureOut">
              <a:rPr lang="ru-RU" smtClean="0"/>
              <a:pPr/>
              <a:t>07.06.2018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EA4B60C-90E3-4589-BDB7-9C386F6326F5}"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43DAE4F-733D-498E-AE26-34B2A4A5C842}" type="datetimeFigureOut">
              <a:rPr lang="ru-RU" smtClean="0"/>
              <a:pPr/>
              <a:t>07.06.2018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EA4B60C-90E3-4589-BDB7-9C386F6326F5}"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43DAE4F-733D-498E-AE26-34B2A4A5C842}" type="datetimeFigureOut">
              <a:rPr lang="ru-RU" smtClean="0"/>
              <a:pPr/>
              <a:t>07.06.2018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EA4B60C-90E3-4589-BDB7-9C386F6326F5}"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43DAE4F-733D-498E-AE26-34B2A4A5C842}" type="datetimeFigureOut">
              <a:rPr lang="ru-RU" smtClean="0"/>
              <a:pPr/>
              <a:t>07.06.2018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EA4B60C-90E3-4589-BDB7-9C386F6326F5}"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43DAE4F-733D-498E-AE26-34B2A4A5C842}" type="datetimeFigureOut">
              <a:rPr lang="ru-RU" smtClean="0"/>
              <a:pPr/>
              <a:t>07.06.2018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EA4B60C-90E3-4589-BDB7-9C386F6326F5}"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43DAE4F-733D-498E-AE26-34B2A4A5C842}" type="datetimeFigureOut">
              <a:rPr lang="ru-RU" smtClean="0"/>
              <a:pPr/>
              <a:t>07.06.2018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EA4B60C-90E3-4589-BDB7-9C386F6326F5}"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43DAE4F-733D-498E-AE26-34B2A4A5C842}" type="datetimeFigureOut">
              <a:rPr lang="ru-RU" smtClean="0"/>
              <a:pPr/>
              <a:t>07.06.2018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EA4B60C-90E3-4589-BDB7-9C386F6326F5}"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3DAE4F-733D-498E-AE26-34B2A4A5C842}" type="datetimeFigureOut">
              <a:rPr lang="ru-RU" smtClean="0"/>
              <a:pPr/>
              <a:t>07.06.2018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A4B60C-90E3-4589-BDB7-9C386F6326F5}"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500043"/>
            <a:ext cx="7772400" cy="1285883"/>
          </a:xfrm>
        </p:spPr>
        <p:txBody>
          <a:bodyPr>
            <a:normAutofit fontScale="90000"/>
          </a:bodyPr>
          <a:lstStyle/>
          <a:p>
            <a:r>
              <a:rPr lang="ru-RU" b="1" dirty="0" smtClean="0">
                <a:solidFill>
                  <a:schemeClr val="accent2">
                    <a:lumMod val="75000"/>
                  </a:schemeClr>
                </a:solidFill>
                <a:effectLst>
                  <a:outerShdw blurRad="38100" dist="38100" dir="2700000" algn="tl">
                    <a:srgbClr val="000000">
                      <a:alpha val="43137"/>
                    </a:srgbClr>
                  </a:outerShdw>
                </a:effectLst>
              </a:rPr>
              <a:t>Материальная ответственность работника </a:t>
            </a:r>
            <a:endParaRPr lang="ru-RU" b="1" dirty="0">
              <a:solidFill>
                <a:schemeClr val="accent2">
                  <a:lumMod val="75000"/>
                </a:schemeClr>
              </a:solidFill>
              <a:effectLst>
                <a:outerShdw blurRad="38100" dist="38100" dir="2700000" algn="tl">
                  <a:srgbClr val="000000">
                    <a:alpha val="43137"/>
                  </a:srgbClr>
                </a:outerShdw>
              </a:effectLst>
            </a:endParaRPr>
          </a:p>
        </p:txBody>
      </p:sp>
      <p:sp>
        <p:nvSpPr>
          <p:cNvPr id="3" name="Подзаголовок 2"/>
          <p:cNvSpPr>
            <a:spLocks noGrp="1"/>
          </p:cNvSpPr>
          <p:nvPr>
            <p:ph type="subTitle" idx="1"/>
          </p:nvPr>
        </p:nvSpPr>
        <p:spPr>
          <a:xfrm>
            <a:off x="1000100" y="2000240"/>
            <a:ext cx="7143800" cy="1714512"/>
          </a:xfrm>
        </p:spPr>
        <p:txBody>
          <a:bodyPr>
            <a:normAutofit fontScale="77500" lnSpcReduction="20000"/>
          </a:bodyPr>
          <a:lstStyle/>
          <a:p>
            <a:r>
              <a:rPr lang="ru-RU" dirty="0" smtClean="0">
                <a:solidFill>
                  <a:schemeClr val="tx1"/>
                </a:solidFill>
                <a:effectLst>
                  <a:outerShdw blurRad="38100" dist="38100" dir="2700000" algn="tl">
                    <a:srgbClr val="000000">
                      <a:alpha val="43137"/>
                    </a:srgbClr>
                  </a:outerShdw>
                </a:effectLst>
              </a:rPr>
              <a:t>Раздел </a:t>
            </a:r>
            <a:r>
              <a:rPr lang="ru-RU" dirty="0">
                <a:solidFill>
                  <a:schemeClr val="tx1"/>
                </a:solidFill>
                <a:effectLst>
                  <a:outerShdw blurRad="38100" dist="38100" dir="2700000" algn="tl">
                    <a:srgbClr val="000000">
                      <a:alpha val="43137"/>
                    </a:srgbClr>
                  </a:outerShdw>
                </a:effectLst>
              </a:rPr>
              <a:t>XI Трудового кодекса Российской Федерации </a:t>
            </a:r>
            <a:r>
              <a:rPr lang="ru-RU" dirty="0" smtClean="0">
                <a:solidFill>
                  <a:schemeClr val="tx1"/>
                </a:solidFill>
                <a:effectLst>
                  <a:outerShdw blurRad="38100" dist="38100" dir="2700000" algn="tl">
                    <a:srgbClr val="000000">
                      <a:alpha val="43137"/>
                    </a:srgbClr>
                  </a:outerShdw>
                </a:effectLst>
              </a:rPr>
              <a:t> объединяет </a:t>
            </a:r>
            <a:r>
              <a:rPr lang="ru-RU" dirty="0">
                <a:solidFill>
                  <a:schemeClr val="tx1"/>
                </a:solidFill>
                <a:effectLst>
                  <a:outerShdw blurRad="38100" dist="38100" dir="2700000" algn="tl">
                    <a:srgbClr val="000000">
                      <a:alpha val="43137"/>
                    </a:srgbClr>
                  </a:outerShdw>
                </a:effectLst>
              </a:rPr>
              <a:t>нормы, предусматривающие материальную ответственность сторон трудового правоотношения - работодателя и </a:t>
            </a:r>
            <a:r>
              <a:rPr lang="ru-RU" dirty="0" smtClean="0">
                <a:solidFill>
                  <a:schemeClr val="tx1"/>
                </a:solidFill>
                <a:effectLst>
                  <a:outerShdw blurRad="38100" dist="38100" dir="2700000" algn="tl">
                    <a:srgbClr val="000000">
                      <a:alpha val="43137"/>
                    </a:srgbClr>
                  </a:outerShdw>
                </a:effectLst>
              </a:rPr>
              <a:t>работника</a:t>
            </a:r>
            <a:endParaRPr lang="ru-RU" dirty="0">
              <a:solidFill>
                <a:schemeClr val="tx1"/>
              </a:solidFill>
              <a:effectLst>
                <a:outerShdw blurRad="38100" dist="38100" dir="2700000" algn="tl">
                  <a:srgbClr val="000000">
                    <a:alpha val="43137"/>
                  </a:srgbClr>
                </a:outerShdw>
              </a:effectLst>
            </a:endParaRPr>
          </a:p>
        </p:txBody>
      </p:sp>
      <p:pic>
        <p:nvPicPr>
          <p:cNvPr id="1026" name="Picture 2" descr="H:\Кадр.делопроизводство\images-31.jpg"/>
          <p:cNvPicPr>
            <a:picLocks noChangeAspect="1" noChangeArrowheads="1"/>
          </p:cNvPicPr>
          <p:nvPr/>
        </p:nvPicPr>
        <p:blipFill>
          <a:blip r:embed="rId2" cstate="print"/>
          <a:srcRect/>
          <a:stretch>
            <a:fillRect/>
          </a:stretch>
        </p:blipFill>
        <p:spPr bwMode="auto">
          <a:xfrm>
            <a:off x="2071670" y="3786190"/>
            <a:ext cx="5000660" cy="2714644"/>
          </a:xfrm>
          <a:prstGeom prst="rect">
            <a:avLst/>
          </a:prstGeom>
          <a:noFill/>
        </p:spPr>
      </p:pic>
      <p:graphicFrame>
        <p:nvGraphicFramePr>
          <p:cNvPr id="5" name="Таблица 4"/>
          <p:cNvGraphicFramePr>
            <a:graphicFrameLocks noGrp="1"/>
          </p:cNvGraphicFramePr>
          <p:nvPr/>
        </p:nvGraphicFramePr>
        <p:xfrm>
          <a:off x="4000496" y="0"/>
          <a:ext cx="5143504" cy="370840"/>
        </p:xfrm>
        <a:graphic>
          <a:graphicData uri="http://schemas.openxmlformats.org/drawingml/2006/table">
            <a:tbl>
              <a:tblPr firstRow="1" bandRow="1">
                <a:tableStyleId>{2D5ABB26-0587-4C30-8999-92F81FD0307C}</a:tableStyleId>
              </a:tblPr>
              <a:tblGrid>
                <a:gridCol w="5143504"/>
              </a:tblGrid>
              <a:tr h="370840">
                <a:tc>
                  <a:txBody>
                    <a:bodyPr/>
                    <a:lstStyle/>
                    <a:p>
                      <a:r>
                        <a:rPr lang="ru-RU" dirty="0" smtClean="0"/>
                        <a:t>Преподаватель Выдрина Елена Ювинальевна</a:t>
                      </a:r>
                      <a:endParaRPr lang="ru-RU" dirty="0"/>
                    </a:p>
                  </a:txBody>
                  <a:tcPr/>
                </a:tc>
              </a:tr>
            </a:tbl>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511288"/>
          </a:xfrm>
        </p:spPr>
        <p:txBody>
          <a:bodyPr>
            <a:normAutofit fontScale="90000"/>
          </a:bodyPr>
          <a:lstStyle/>
          <a:p>
            <a:r>
              <a:rPr lang="ru-RU" sz="3300" b="1" dirty="0">
                <a:solidFill>
                  <a:schemeClr val="accent2">
                    <a:lumMod val="75000"/>
                  </a:schemeClr>
                </a:solidFill>
                <a:effectLst>
                  <a:outerShdw blurRad="38100" dist="38100" dir="2700000" algn="tl">
                    <a:srgbClr val="000000">
                      <a:alpha val="43137"/>
                    </a:srgbClr>
                  </a:outerShdw>
                </a:effectLst>
              </a:rPr>
              <a:t>Размер причиненного работодателю ущерба должен определяться в установленном законом порядке</a:t>
            </a:r>
            <a:r>
              <a:rPr lang="ru-RU" dirty="0"/>
              <a:t/>
            </a:r>
            <a:br>
              <a:rPr lang="ru-RU" dirty="0"/>
            </a:br>
            <a:endParaRPr lang="ru-RU" dirty="0"/>
          </a:p>
        </p:txBody>
      </p:sp>
      <p:sp>
        <p:nvSpPr>
          <p:cNvPr id="3" name="Содержимое 2"/>
          <p:cNvSpPr>
            <a:spLocks noGrp="1"/>
          </p:cNvSpPr>
          <p:nvPr>
            <p:ph idx="1"/>
          </p:nvPr>
        </p:nvSpPr>
        <p:spPr/>
        <p:txBody>
          <a:bodyPr>
            <a:normAutofit fontScale="92500" lnSpcReduction="10000"/>
          </a:bodyPr>
          <a:lstStyle/>
          <a:p>
            <a:pPr>
              <a:buNone/>
            </a:pPr>
            <a:r>
              <a:rPr lang="ru-RU" dirty="0"/>
              <a:t>Согласно ч. 1 ст. 246 ТК РФ при определении размера ущерба, причиненного работодателю при утрате и порче имущества, необходимо исходить из двух критериев:</a:t>
            </a:r>
          </a:p>
          <a:p>
            <a:pPr lvl="0"/>
            <a:r>
              <a:rPr lang="ru-RU" dirty="0"/>
              <a:t>фактические потери, исчисляемые исходя из рыночных цен, действующих в данной местности на день причинения ущерба;</a:t>
            </a:r>
          </a:p>
          <a:p>
            <a:pPr lvl="0"/>
            <a:r>
              <a:rPr lang="ru-RU" dirty="0"/>
              <a:t>стоимость имущества по данным бухгалтерского учета с учетом степени износа этого имущества.</a:t>
            </a:r>
          </a:p>
          <a:p>
            <a:pPr>
              <a:buNone/>
            </a:pPr>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511288"/>
          </a:xfrm>
        </p:spPr>
        <p:txBody>
          <a:bodyPr>
            <a:normAutofit fontScale="90000"/>
          </a:bodyPr>
          <a:lstStyle/>
          <a:p>
            <a:r>
              <a:rPr lang="ru-RU" sz="3300" b="1" dirty="0">
                <a:solidFill>
                  <a:schemeClr val="accent2">
                    <a:lumMod val="75000"/>
                  </a:schemeClr>
                </a:solidFill>
                <a:effectLst>
                  <a:outerShdw blurRad="38100" dist="38100" dir="2700000" algn="tl">
                    <a:srgbClr val="000000">
                      <a:alpha val="43137"/>
                    </a:srgbClr>
                  </a:outerShdw>
                </a:effectLst>
              </a:rPr>
              <a:t>Работодатель обязан установить размер причиненного ему ущерба и причину его возникновения</a:t>
            </a:r>
            <a:r>
              <a:rPr lang="ru-RU" dirty="0"/>
              <a:t/>
            </a:r>
            <a:br>
              <a:rPr lang="ru-RU" dirty="0"/>
            </a:br>
            <a:endParaRPr lang="ru-RU" dirty="0"/>
          </a:p>
        </p:txBody>
      </p:sp>
      <p:sp>
        <p:nvSpPr>
          <p:cNvPr id="3" name="Содержимое 2"/>
          <p:cNvSpPr>
            <a:spLocks noGrp="1"/>
          </p:cNvSpPr>
          <p:nvPr>
            <p:ph idx="1"/>
          </p:nvPr>
        </p:nvSpPr>
        <p:spPr>
          <a:xfrm>
            <a:off x="457200" y="1600200"/>
            <a:ext cx="8329642" cy="4525963"/>
          </a:xfrm>
        </p:spPr>
        <p:txBody>
          <a:bodyPr>
            <a:normAutofit fontScale="92500" lnSpcReduction="20000"/>
          </a:bodyPr>
          <a:lstStyle/>
          <a:p>
            <a:pPr>
              <a:buNone/>
            </a:pPr>
            <a:r>
              <a:rPr lang="ru-RU" dirty="0"/>
              <a:t>Факт отсутствия или недостачи каких-либо ценностей у работодателя сам по себе не может служить основанием для привлечения работника к материальной ответственности</a:t>
            </a:r>
            <a:r>
              <a:rPr lang="ru-RU" dirty="0" smtClean="0"/>
              <a:t>.</a:t>
            </a:r>
          </a:p>
          <a:p>
            <a:pPr>
              <a:buNone/>
            </a:pPr>
            <a:r>
              <a:rPr lang="ru-RU" dirty="0" smtClean="0"/>
              <a:t> </a:t>
            </a:r>
            <a:r>
              <a:rPr lang="ru-RU" dirty="0"/>
              <a:t>Статья 247 ТК РФ обязывает работодателя устанавливать </a:t>
            </a:r>
            <a:r>
              <a:rPr lang="ru-RU" dirty="0" smtClean="0"/>
              <a:t>размер </a:t>
            </a:r>
            <a:r>
              <a:rPr lang="ru-RU" dirty="0"/>
              <a:t>причиненного ему ущерба, а также причину его </a:t>
            </a:r>
            <a:r>
              <a:rPr lang="ru-RU" dirty="0" smtClean="0"/>
              <a:t>возникновения.</a:t>
            </a:r>
          </a:p>
          <a:p>
            <a:pPr>
              <a:buNone/>
            </a:pPr>
            <a:r>
              <a:rPr lang="ru-RU" dirty="0"/>
              <a:t>Указанная статья</a:t>
            </a:r>
            <a:r>
              <a:rPr lang="ru-RU" dirty="0" smtClean="0"/>
              <a:t>, </a:t>
            </a:r>
            <a:r>
              <a:rPr lang="ru-RU" dirty="0"/>
              <a:t>предусматривает, что до принятия решения о возмещении ущерба конкретными работниками работодатель обязан провести соответствующую проверку.</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439850"/>
          </a:xfrm>
        </p:spPr>
        <p:txBody>
          <a:bodyPr>
            <a:normAutofit fontScale="90000"/>
          </a:bodyPr>
          <a:lstStyle/>
          <a:p>
            <a:r>
              <a:rPr lang="ru-RU" sz="3300" b="1" dirty="0">
                <a:solidFill>
                  <a:schemeClr val="accent2">
                    <a:lumMod val="75000"/>
                  </a:schemeClr>
                </a:solidFill>
                <a:effectLst>
                  <a:outerShdw blurRad="38100" dist="38100" dir="2700000" algn="tl">
                    <a:srgbClr val="000000">
                      <a:alpha val="43137"/>
                    </a:srgbClr>
                  </a:outerShdw>
                </a:effectLst>
              </a:rPr>
              <a:t>Создаем комиссию для установления размера причиненного ущерба и причин его возникновения</a:t>
            </a:r>
            <a:r>
              <a:rPr lang="ru-RU" dirty="0"/>
              <a:t/>
            </a:r>
            <a:br>
              <a:rPr lang="ru-RU" dirty="0"/>
            </a:br>
            <a:endParaRPr lang="ru-RU" dirty="0"/>
          </a:p>
        </p:txBody>
      </p:sp>
      <p:sp>
        <p:nvSpPr>
          <p:cNvPr id="3" name="Содержимое 2"/>
          <p:cNvSpPr>
            <a:spLocks noGrp="1"/>
          </p:cNvSpPr>
          <p:nvPr>
            <p:ph idx="1"/>
          </p:nvPr>
        </p:nvSpPr>
        <p:spPr/>
        <p:txBody>
          <a:bodyPr>
            <a:normAutofit fontScale="77500" lnSpcReduction="20000"/>
          </a:bodyPr>
          <a:lstStyle/>
          <a:p>
            <a:pPr>
              <a:buNone/>
            </a:pPr>
            <a:r>
              <a:rPr lang="ru-RU" dirty="0"/>
              <a:t>В состав комиссии включаются соответствующие специалисты, в частности работники бухгалтерии, кадровой службы, начальник структурного </a:t>
            </a:r>
            <a:r>
              <a:rPr lang="ru-RU" dirty="0" smtClean="0"/>
              <a:t>подразделения</a:t>
            </a:r>
            <a:r>
              <a:rPr lang="ru-RU" dirty="0"/>
              <a:t>, в котором работает работник, и другие должностные лица.</a:t>
            </a:r>
          </a:p>
          <a:p>
            <a:pPr>
              <a:buNone/>
            </a:pPr>
            <a:r>
              <a:rPr lang="ru-RU" dirty="0" smtClean="0"/>
              <a:t>1. </a:t>
            </a:r>
            <a:r>
              <a:rPr lang="ru-RU" dirty="0"/>
              <a:t>Издать приказ о создании комиссии</a:t>
            </a:r>
          </a:p>
          <a:p>
            <a:pPr>
              <a:buNone/>
            </a:pPr>
            <a:r>
              <a:rPr lang="ru-RU" dirty="0"/>
              <a:t>В </a:t>
            </a:r>
            <a:r>
              <a:rPr lang="ru-RU" i="1" dirty="0"/>
              <a:t>приказе о создании комиссии </a:t>
            </a:r>
            <a:r>
              <a:rPr lang="ru-RU" dirty="0"/>
              <a:t>по проверке причин возникновения ущерба и установлению причин его возникновения работодатель определяет состав </a:t>
            </a:r>
            <a:r>
              <a:rPr lang="ru-RU" dirty="0" smtClean="0"/>
              <a:t>комиссии </a:t>
            </a:r>
            <a:r>
              <a:rPr lang="ru-RU" dirty="0"/>
              <a:t>и закрепляет поручение по проведению проверки, а также ее сроки</a:t>
            </a:r>
            <a:r>
              <a:rPr lang="ru-RU" dirty="0" smtClean="0"/>
              <a:t>.</a:t>
            </a:r>
          </a:p>
          <a:p>
            <a:pPr>
              <a:buNone/>
            </a:pPr>
            <a:r>
              <a:rPr lang="ru-RU" dirty="0" smtClean="0"/>
              <a:t>2. </a:t>
            </a:r>
            <a:r>
              <a:rPr lang="ru-RU" dirty="0"/>
              <a:t>Ознакомить с приказом под роспись всех лиц, участвующих в работе </a:t>
            </a:r>
            <a:r>
              <a:rPr lang="ru-RU" dirty="0" smtClean="0"/>
              <a:t>комиссии.</a:t>
            </a:r>
            <a:endParaRPr lang="ru-RU" dirty="0"/>
          </a:p>
          <a:p>
            <a:pPr>
              <a:buNone/>
            </a:pPr>
            <a:endParaRPr lang="ru-RU" dirty="0"/>
          </a:p>
          <a:p>
            <a:pPr>
              <a:buNone/>
            </a:pPr>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71480"/>
            <a:ext cx="8229600" cy="1643074"/>
          </a:xfrm>
        </p:spPr>
        <p:txBody>
          <a:bodyPr>
            <a:normAutofit fontScale="90000"/>
          </a:bodyPr>
          <a:lstStyle/>
          <a:p>
            <a:r>
              <a:rPr lang="ru-RU" sz="3300" b="1" dirty="0">
                <a:solidFill>
                  <a:schemeClr val="accent2">
                    <a:lumMod val="75000"/>
                  </a:schemeClr>
                </a:solidFill>
                <a:effectLst>
                  <a:outerShdw blurRad="38100" dist="38100" dir="2700000" algn="tl">
                    <a:srgbClr val="000000">
                      <a:alpha val="43137"/>
                    </a:srgbClr>
                  </a:outerShdw>
                </a:effectLst>
              </a:rPr>
              <a:t>Требуем от работника письменное объяснение для установления причины возникновения ущерба</a:t>
            </a:r>
            <a:r>
              <a:rPr lang="ru-RU" dirty="0"/>
              <a:t/>
            </a:r>
            <a:br>
              <a:rPr lang="ru-RU" dirty="0"/>
            </a:br>
            <a:r>
              <a:rPr lang="ru-RU" dirty="0"/>
              <a:t> </a:t>
            </a:r>
            <a:br>
              <a:rPr lang="ru-RU" dirty="0"/>
            </a:br>
            <a:endParaRPr lang="ru-RU" dirty="0"/>
          </a:p>
        </p:txBody>
      </p:sp>
      <p:sp>
        <p:nvSpPr>
          <p:cNvPr id="3" name="Содержимое 2"/>
          <p:cNvSpPr>
            <a:spLocks noGrp="1"/>
          </p:cNvSpPr>
          <p:nvPr>
            <p:ph idx="1"/>
          </p:nvPr>
        </p:nvSpPr>
        <p:spPr>
          <a:xfrm>
            <a:off x="457200" y="1857364"/>
            <a:ext cx="8229600" cy="4643470"/>
          </a:xfrm>
        </p:spPr>
        <p:txBody>
          <a:bodyPr>
            <a:normAutofit fontScale="70000" lnSpcReduction="20000"/>
          </a:bodyPr>
          <a:lstStyle/>
          <a:p>
            <a:pPr>
              <a:buNone/>
            </a:pPr>
            <a:r>
              <a:rPr lang="ru-RU" dirty="0" smtClean="0"/>
              <a:t>1. </a:t>
            </a:r>
            <a:r>
              <a:rPr lang="ru-RU" dirty="0"/>
              <a:t>Составить уведомление о необходимости дать письменное объяснение</a:t>
            </a:r>
          </a:p>
          <a:p>
            <a:pPr>
              <a:buNone/>
            </a:pPr>
            <a:r>
              <a:rPr lang="ru-RU" dirty="0" smtClean="0"/>
              <a:t>Требовать </a:t>
            </a:r>
            <a:r>
              <a:rPr lang="ru-RU" dirty="0"/>
              <a:t>от работника объяснение </a:t>
            </a:r>
            <a:r>
              <a:rPr lang="ru-RU" dirty="0" smtClean="0"/>
              <a:t>целесообразно </a:t>
            </a:r>
            <a:r>
              <a:rPr lang="ru-RU" dirty="0"/>
              <a:t>в письменной форме. В </a:t>
            </a:r>
            <a:r>
              <a:rPr lang="ru-RU" i="1" dirty="0"/>
              <a:t>уведомлении о необходимости дать письменное объяснение </a:t>
            </a:r>
            <a:r>
              <a:rPr lang="ru-RU" dirty="0"/>
              <a:t>следует изложить причины, по которым требуется такое объяснение, а также срок, в течение которого объяснение должно быть предоставлено работодателю</a:t>
            </a:r>
            <a:r>
              <a:rPr lang="ru-RU" dirty="0" smtClean="0"/>
              <a:t>.</a:t>
            </a:r>
          </a:p>
          <a:p>
            <a:pPr>
              <a:buNone/>
            </a:pPr>
            <a:r>
              <a:rPr lang="ru-RU" dirty="0" smtClean="0"/>
              <a:t>2.</a:t>
            </a:r>
            <a:r>
              <a:rPr lang="ru-RU" dirty="0"/>
              <a:t> Вручить уведомление о необходимости дать письменное объяснение работнику под </a:t>
            </a:r>
            <a:r>
              <a:rPr lang="ru-RU" dirty="0" smtClean="0"/>
              <a:t>роспись</a:t>
            </a:r>
            <a:endParaRPr lang="ru-RU" dirty="0"/>
          </a:p>
          <a:p>
            <a:pPr>
              <a:buNone/>
            </a:pPr>
            <a:r>
              <a:rPr lang="ru-RU" dirty="0" smtClean="0"/>
              <a:t>3. Составить </a:t>
            </a:r>
            <a:r>
              <a:rPr lang="ru-RU" dirty="0"/>
              <a:t>акт о том, что работник ознакомлен с содержанием уведомления, но от получения его под роспись отказался</a:t>
            </a:r>
          </a:p>
          <a:p>
            <a:pPr>
              <a:buNone/>
            </a:pPr>
            <a:r>
              <a:rPr lang="ru-RU" dirty="0"/>
              <a:t>Если работник отказывается от </a:t>
            </a:r>
            <a:endParaRPr lang="ru-RU" dirty="0" smtClean="0"/>
          </a:p>
          <a:p>
            <a:pPr>
              <a:buNone/>
            </a:pPr>
            <a:r>
              <a:rPr lang="ru-RU" dirty="0" smtClean="0"/>
              <a:t>получения </a:t>
            </a:r>
            <a:r>
              <a:rPr lang="ru-RU" dirty="0"/>
              <a:t>уведомления</a:t>
            </a:r>
            <a:r>
              <a:rPr lang="ru-RU" dirty="0" smtClean="0"/>
              <a:t>,</a:t>
            </a:r>
          </a:p>
          <a:p>
            <a:pPr>
              <a:buNone/>
            </a:pPr>
            <a:r>
              <a:rPr lang="ru-RU" dirty="0" smtClean="0"/>
              <a:t> </a:t>
            </a:r>
            <a:r>
              <a:rPr lang="ru-RU" dirty="0"/>
              <a:t>работодатель </a:t>
            </a:r>
            <a:r>
              <a:rPr lang="ru-RU" dirty="0" smtClean="0"/>
              <a:t>составляет </a:t>
            </a:r>
          </a:p>
          <a:p>
            <a:pPr>
              <a:buNone/>
            </a:pPr>
            <a:r>
              <a:rPr lang="ru-RU" dirty="0" smtClean="0"/>
              <a:t>соответствующий </a:t>
            </a:r>
            <a:r>
              <a:rPr lang="ru-RU" dirty="0"/>
              <a:t>акт.</a:t>
            </a:r>
          </a:p>
          <a:p>
            <a:pPr>
              <a:buNone/>
            </a:pPr>
            <a:endParaRPr lang="ru-RU" dirty="0"/>
          </a:p>
          <a:p>
            <a:pPr>
              <a:buNone/>
            </a:pPr>
            <a:endParaRPr lang="ru-RU" dirty="0"/>
          </a:p>
        </p:txBody>
      </p:sp>
      <p:pic>
        <p:nvPicPr>
          <p:cNvPr id="4098" name="Picture 2" descr="H:\Кадр.делопроизводство\f06d255feff0.jpg"/>
          <p:cNvPicPr>
            <a:picLocks noChangeAspect="1" noChangeArrowheads="1"/>
          </p:cNvPicPr>
          <p:nvPr/>
        </p:nvPicPr>
        <p:blipFill>
          <a:blip r:embed="rId2" cstate="print"/>
          <a:srcRect/>
          <a:stretch>
            <a:fillRect/>
          </a:stretch>
        </p:blipFill>
        <p:spPr bwMode="auto">
          <a:xfrm>
            <a:off x="4643438" y="5143512"/>
            <a:ext cx="4000528" cy="1714488"/>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214422"/>
          </a:xfrm>
        </p:spPr>
        <p:txBody>
          <a:bodyPr>
            <a:normAutofit fontScale="90000"/>
          </a:bodyPr>
          <a:lstStyle/>
          <a:p>
            <a:r>
              <a:rPr lang="ru-RU" sz="3300" b="1" dirty="0">
                <a:solidFill>
                  <a:schemeClr val="accent2">
                    <a:lumMod val="75000"/>
                  </a:schemeClr>
                </a:solidFill>
                <a:effectLst>
                  <a:outerShdw blurRad="38100" dist="38100" dir="2700000" algn="tl">
                    <a:srgbClr val="000000">
                      <a:alpha val="43137"/>
                    </a:srgbClr>
                  </a:outerShdw>
                </a:effectLst>
              </a:rPr>
              <a:t>Учитываем объяснения работника</a:t>
            </a:r>
            <a:r>
              <a:rPr lang="ru-RU" dirty="0"/>
              <a:t/>
            </a:r>
            <a:br>
              <a:rPr lang="ru-RU" dirty="0"/>
            </a:br>
            <a:endParaRPr lang="ru-RU" dirty="0"/>
          </a:p>
        </p:txBody>
      </p:sp>
      <p:sp>
        <p:nvSpPr>
          <p:cNvPr id="3" name="Содержимое 2"/>
          <p:cNvSpPr>
            <a:spLocks noGrp="1"/>
          </p:cNvSpPr>
          <p:nvPr>
            <p:ph idx="1"/>
          </p:nvPr>
        </p:nvSpPr>
        <p:spPr>
          <a:xfrm>
            <a:off x="457200" y="714356"/>
            <a:ext cx="8229600" cy="5411807"/>
          </a:xfrm>
        </p:spPr>
        <p:txBody>
          <a:bodyPr>
            <a:normAutofit fontScale="70000" lnSpcReduction="20000"/>
          </a:bodyPr>
          <a:lstStyle/>
          <a:p>
            <a:pPr>
              <a:buNone/>
            </a:pPr>
            <a:r>
              <a:rPr lang="ru-RU" dirty="0"/>
              <a:t>ТК РФ не устанавливает сроки, в которые работник обязан предоставить письменные объяснения по факту причинения ущерба работодателю. </a:t>
            </a:r>
            <a:endParaRPr lang="ru-RU" dirty="0" smtClean="0"/>
          </a:p>
          <a:p>
            <a:pPr>
              <a:buNone/>
            </a:pPr>
            <a:r>
              <a:rPr lang="ru-RU" dirty="0" smtClean="0"/>
              <a:t>Это </a:t>
            </a:r>
            <a:r>
              <a:rPr lang="ru-RU" dirty="0"/>
              <a:t>может быть разумный срок, установленный самим </a:t>
            </a:r>
            <a:r>
              <a:rPr lang="ru-RU" dirty="0" smtClean="0"/>
              <a:t>работодателем </a:t>
            </a:r>
            <a:r>
              <a:rPr lang="ru-RU" dirty="0"/>
              <a:t>и закрепленный </a:t>
            </a:r>
            <a:r>
              <a:rPr lang="ru-RU" i="1" dirty="0"/>
              <a:t>в уведомлении. </a:t>
            </a:r>
            <a:r>
              <a:rPr lang="ru-RU" dirty="0"/>
              <a:t>Если </a:t>
            </a:r>
            <a:r>
              <a:rPr lang="ru-RU" i="1" dirty="0"/>
              <a:t>до истечения установленного работодателем срока </a:t>
            </a:r>
            <a:r>
              <a:rPr lang="ru-RU" dirty="0"/>
              <a:t>работник предоставляет письменные объяснения, они должны учитываться работодателем при привлечении его к материальной ответственности</a:t>
            </a:r>
            <a:r>
              <a:rPr lang="ru-RU" dirty="0" smtClean="0"/>
              <a:t>.</a:t>
            </a:r>
          </a:p>
          <a:p>
            <a:pPr>
              <a:buNone/>
            </a:pPr>
            <a:endParaRPr lang="ru-RU" dirty="0" smtClean="0"/>
          </a:p>
          <a:p>
            <a:pPr algn="ctr">
              <a:buNone/>
            </a:pPr>
            <a:r>
              <a:rPr lang="ru-RU" b="1" dirty="0">
                <a:solidFill>
                  <a:schemeClr val="accent2">
                    <a:lumMod val="75000"/>
                  </a:schemeClr>
                </a:solidFill>
                <a:effectLst>
                  <a:outerShdw blurRad="38100" dist="38100" dir="2700000" algn="tl">
                    <a:srgbClr val="000000">
                      <a:alpha val="43137"/>
                    </a:srgbClr>
                  </a:outerShdw>
                </a:effectLst>
              </a:rPr>
              <a:t>Фиксируем отказ работника от дачи письменного объяснения по факту причинения материального ущерба </a:t>
            </a:r>
            <a:r>
              <a:rPr lang="ru-RU" b="1" dirty="0" smtClean="0">
                <a:solidFill>
                  <a:schemeClr val="accent2">
                    <a:lumMod val="75000"/>
                  </a:schemeClr>
                </a:solidFill>
                <a:effectLst>
                  <a:outerShdw blurRad="38100" dist="38100" dir="2700000" algn="tl">
                    <a:srgbClr val="000000">
                      <a:alpha val="43137"/>
                    </a:srgbClr>
                  </a:outerShdw>
                </a:effectLst>
              </a:rPr>
              <a:t>работодателю</a:t>
            </a:r>
          </a:p>
          <a:p>
            <a:pPr>
              <a:buNone/>
            </a:pPr>
            <a:r>
              <a:rPr lang="ru-RU" dirty="0"/>
              <a:t>Если </a:t>
            </a:r>
            <a:r>
              <a:rPr lang="ru-RU" i="1" dirty="0"/>
              <a:t>по истечении установленного работодателем срока </a:t>
            </a:r>
            <a:r>
              <a:rPr lang="ru-RU" dirty="0"/>
              <a:t>работник не </a:t>
            </a:r>
            <a:r>
              <a:rPr lang="ru-RU" dirty="0" smtClean="0"/>
              <a:t>предоставил </a:t>
            </a:r>
            <a:r>
              <a:rPr lang="ru-RU" dirty="0"/>
              <a:t>письменное </a:t>
            </a:r>
            <a:r>
              <a:rPr lang="ru-RU" i="1" dirty="0"/>
              <a:t>объяснение, </a:t>
            </a:r>
            <a:r>
              <a:rPr lang="ru-RU" dirty="0"/>
              <a:t>должен быть составлен соответствующий </a:t>
            </a:r>
            <a:r>
              <a:rPr lang="ru-RU" i="1" dirty="0"/>
              <a:t>акт. </a:t>
            </a:r>
            <a:r>
              <a:rPr lang="ru-RU" dirty="0" smtClean="0"/>
              <a:t>Законодательство  </a:t>
            </a:r>
            <a:r>
              <a:rPr lang="ru-RU" dirty="0"/>
              <a:t>не устанавливает никаких требований к форме и содержанию данного </a:t>
            </a:r>
            <a:r>
              <a:rPr lang="ru-RU" i="1" dirty="0" smtClean="0"/>
              <a:t>акта.</a:t>
            </a:r>
            <a:endParaRPr lang="ru-RU" b="1" dirty="0" smtClean="0">
              <a:solidFill>
                <a:schemeClr val="accent2">
                  <a:lumMod val="75000"/>
                </a:schemeClr>
              </a:solidFill>
              <a:effectLst>
                <a:outerShdw blurRad="38100" dist="38100" dir="2700000" algn="tl">
                  <a:srgbClr val="000000">
                    <a:alpha val="43137"/>
                  </a:srgbClr>
                </a:outerShdw>
              </a:effectLst>
            </a:endParaRPr>
          </a:p>
          <a:p>
            <a:pPr algn="ctr">
              <a:buNone/>
            </a:pPr>
            <a:endParaRPr lang="ru-RU" b="1" dirty="0">
              <a:solidFill>
                <a:schemeClr val="accent2">
                  <a:lumMod val="75000"/>
                </a:schemeClr>
              </a:solidFill>
              <a:effectLst>
                <a:outerShdw blurRad="38100" dist="38100" dir="2700000" algn="tl">
                  <a:srgbClr val="000000">
                    <a:alpha val="43137"/>
                  </a:srgbClr>
                </a:outerShdw>
              </a:effectLst>
            </a:endParaRPr>
          </a:p>
          <a:p>
            <a:pPr>
              <a:buNone/>
            </a:pPr>
            <a:endParaRPr lang="ru-RU" dirty="0"/>
          </a:p>
          <a:p>
            <a:pPr>
              <a:buNone/>
            </a:pPr>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28604"/>
            <a:ext cx="8229600" cy="5697559"/>
          </a:xfrm>
        </p:spPr>
        <p:txBody>
          <a:bodyPr>
            <a:normAutofit fontScale="70000" lnSpcReduction="20000"/>
          </a:bodyPr>
          <a:lstStyle/>
          <a:p>
            <a:pPr algn="ctr">
              <a:buNone/>
            </a:pPr>
            <a:r>
              <a:rPr lang="ru-RU" b="1" dirty="0">
                <a:solidFill>
                  <a:schemeClr val="accent2">
                    <a:lumMod val="75000"/>
                  </a:schemeClr>
                </a:solidFill>
                <a:effectLst>
                  <a:outerShdw blurRad="38100" dist="38100" dir="2700000" algn="tl">
                    <a:srgbClr val="000000">
                      <a:alpha val="43137"/>
                    </a:srgbClr>
                  </a:outerShdw>
                </a:effectLst>
              </a:rPr>
              <a:t>Составляем документ по результатам проверки</a:t>
            </a:r>
          </a:p>
          <a:p>
            <a:pPr>
              <a:buNone/>
            </a:pPr>
            <a:r>
              <a:rPr lang="ru-RU" dirty="0"/>
              <a:t>В документах, составляемых по результатам проверки, подтверждается факт причинения ущерба и его размер, или делается вывод об отсутствии вины работника в причинении ущерба работодателю, или фиксируются факты, </a:t>
            </a:r>
            <a:r>
              <a:rPr lang="ru-RU" dirty="0" smtClean="0"/>
              <a:t>исключающие </a:t>
            </a:r>
            <a:r>
              <a:rPr lang="ru-RU" dirty="0"/>
              <a:t>материальную ответственность работника, и пр.</a:t>
            </a:r>
          </a:p>
          <a:p>
            <a:pPr>
              <a:buNone/>
            </a:pPr>
            <a:r>
              <a:rPr lang="ru-RU" dirty="0"/>
              <a:t>Как правило, по результатам проверки создается </a:t>
            </a:r>
            <a:r>
              <a:rPr lang="ru-RU" i="1" dirty="0"/>
              <a:t>протокол проверки.</a:t>
            </a:r>
            <a:endParaRPr lang="ru-RU" dirty="0"/>
          </a:p>
          <a:p>
            <a:pPr>
              <a:buNone/>
            </a:pPr>
            <a:r>
              <a:rPr lang="ru-RU" dirty="0"/>
              <a:t> </a:t>
            </a:r>
          </a:p>
          <a:p>
            <a:pPr algn="ctr">
              <a:buNone/>
            </a:pPr>
            <a:r>
              <a:rPr lang="ru-RU" b="1" dirty="0">
                <a:solidFill>
                  <a:schemeClr val="accent2">
                    <a:lumMod val="75000"/>
                  </a:schemeClr>
                </a:solidFill>
                <a:effectLst>
                  <a:outerShdw blurRad="38100" dist="38100" dir="2700000" algn="tl">
                    <a:srgbClr val="000000">
                      <a:alpha val="43137"/>
                    </a:srgbClr>
                  </a:outerShdw>
                </a:effectLst>
              </a:rPr>
              <a:t>Принимаем решение на основании рассмотрения документов, созданных по результатам проверки</a:t>
            </a:r>
          </a:p>
          <a:p>
            <a:pPr>
              <a:buNone/>
            </a:pPr>
            <a:r>
              <a:rPr lang="ru-RU" dirty="0"/>
              <a:t>Работник (его представитель) вправе ознакомиться со всеми материалами проверки и обжаловать их в порядке, установленном ТК РФ. Однако ТК РФ не устанавливает порядок такого обжалования. Работник, не согласный с материалами проверки, вправе обратиться с мотивированным заявлением к руководителю организации, а также в суд в том случае, если по результатам проведенной проверки принято решение о привлечении работника к </a:t>
            </a:r>
            <a:r>
              <a:rPr lang="ru-RU" dirty="0" smtClean="0"/>
              <a:t>материальной </a:t>
            </a:r>
            <a:r>
              <a:rPr lang="ru-RU" dirty="0"/>
              <a:t>ответственности.</a:t>
            </a:r>
          </a:p>
          <a:p>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Содержимое 2"/>
          <p:cNvSpPr>
            <a:spLocks noGrp="1"/>
          </p:cNvSpPr>
          <p:nvPr>
            <p:ph sz="quarter" idx="1"/>
          </p:nvPr>
        </p:nvSpPr>
        <p:spPr>
          <a:xfrm>
            <a:off x="285720" y="285728"/>
            <a:ext cx="8501122" cy="6143668"/>
          </a:xfrm>
        </p:spPr>
        <p:txBody>
          <a:bodyPr>
            <a:normAutofit/>
          </a:bodyPr>
          <a:lstStyle/>
          <a:p>
            <a:pPr marL="0" indent="0" algn="ctr">
              <a:spcAft>
                <a:spcPts val="0"/>
              </a:spcAft>
              <a:buFont typeface="Wingdings" pitchFamily="2" charset="2"/>
              <a:buNone/>
              <a:defRPr/>
            </a:pPr>
            <a:r>
              <a:rPr lang="ru-RU" sz="2000" b="1" dirty="0" smtClean="0">
                <a:solidFill>
                  <a:schemeClr val="accent2">
                    <a:lumMod val="75000"/>
                  </a:schemeClr>
                </a:solidFill>
              </a:rPr>
              <a:t>Добровольное возмещение работником вреда, причиненного работодателю</a:t>
            </a:r>
          </a:p>
          <a:p>
            <a:pPr indent="0">
              <a:spcAft>
                <a:spcPts val="0"/>
              </a:spcAft>
              <a:defRPr/>
            </a:pPr>
            <a:endParaRPr lang="ru-RU" sz="1800" dirty="0" smtClean="0"/>
          </a:p>
          <a:p>
            <a:pPr marL="0" indent="0" algn="just">
              <a:spcAft>
                <a:spcPts val="0"/>
              </a:spcAft>
              <a:buFont typeface="Wingdings" pitchFamily="2" charset="2"/>
              <a:buNone/>
              <a:defRPr/>
            </a:pPr>
            <a:r>
              <a:rPr lang="ru-RU" sz="1800" dirty="0" smtClean="0"/>
              <a:t>В соответствии с частью первой статьи 248 Трудового кодекса взыскание с виновного работника суммы причиненного ущерба, не превышающей среднего месячного заработка, производится </a:t>
            </a:r>
            <a:r>
              <a:rPr lang="ru-RU" sz="1800" b="1" dirty="0" smtClean="0"/>
              <a:t>по распоряжению работодателя</a:t>
            </a:r>
            <a:r>
              <a:rPr lang="ru-RU" sz="1800" dirty="0" smtClean="0"/>
              <a:t>. Согласно части четвертой данной статьи работник может добровольно возместить ущерб полностью или частично. Работник и работодатель могут также договориться о возмещении ущерба с рассрочкой платежа.</a:t>
            </a:r>
          </a:p>
          <a:p>
            <a:pPr marL="0" indent="0" algn="just">
              <a:spcAft>
                <a:spcPts val="0"/>
              </a:spcAft>
              <a:buFont typeface="Wingdings" pitchFamily="2" charset="2"/>
              <a:buNone/>
              <a:defRPr/>
            </a:pPr>
            <a:endParaRPr lang="ru-RU" sz="1800" dirty="0" smtClean="0"/>
          </a:p>
          <a:p>
            <a:pPr marL="0" indent="0" algn="just">
              <a:spcAft>
                <a:spcPts val="0"/>
              </a:spcAft>
              <a:buFont typeface="Wingdings" pitchFamily="2" charset="2"/>
              <a:buNone/>
              <a:defRPr/>
            </a:pPr>
            <a:r>
              <a:rPr lang="ru-RU" sz="1800" dirty="0" smtClean="0"/>
              <a:t>Для того чтобы у работодателя были доказательства договоренности с работником о возмещении причиненного ущерба, необходимо составить соглашение. В нем следует указать размер ущерба и сроки его возмещения.</a:t>
            </a:r>
          </a:p>
          <a:p>
            <a:pPr marL="0" indent="0" algn="just">
              <a:spcAft>
                <a:spcPts val="0"/>
              </a:spcAft>
              <a:buFont typeface="Wingdings" pitchFamily="2" charset="2"/>
              <a:buNone/>
              <a:defRPr/>
            </a:pPr>
            <a:endParaRPr lang="ru-RU" sz="1800" dirty="0" smtClean="0"/>
          </a:p>
          <a:p>
            <a:pPr marL="0" indent="0" algn="just">
              <a:spcAft>
                <a:spcPts val="0"/>
              </a:spcAft>
              <a:buFont typeface="Wingdings" pitchFamily="2" charset="2"/>
              <a:buNone/>
              <a:defRPr/>
            </a:pPr>
            <a:r>
              <a:rPr lang="ru-RU" sz="1800" dirty="0" smtClean="0"/>
              <a:t>Работник может также с согласия работодателя передать ему имущество, равноценное поврежденному, или исправить имущество за свой счет (ч. 5 ст. 248 ТК РФ). Трудовым кодексом РФ не предусмотрена обязанность работодателя письменно фиксировать такое согласие, однако для того, чтобы у работодателя были доказательства достигнутой договоренности, рекомендуется составить соответствующее соглашение.</a:t>
            </a:r>
          </a:p>
          <a:p>
            <a:pPr marL="0" indent="0" algn="just" eaLnBrk="1" fontAlgn="auto" hangingPunct="1">
              <a:spcBef>
                <a:spcPct val="0"/>
              </a:spcBef>
              <a:spcAft>
                <a:spcPts val="0"/>
              </a:spcAft>
              <a:buFont typeface="Wingdings" pitchFamily="2" charset="2"/>
              <a:buChar char="Ø"/>
              <a:defRPr/>
            </a:pPr>
            <a:endParaRPr lang="ru-RU" sz="1800" dirty="0" smtClean="0">
              <a:cs typeface="Times New Roman" pitchFamily="18" charset="0"/>
            </a:endParaRPr>
          </a:p>
          <a:p>
            <a:pPr marL="0" indent="0" algn="just" eaLnBrk="1" fontAlgn="auto" hangingPunct="1">
              <a:spcBef>
                <a:spcPct val="0"/>
              </a:spcBef>
              <a:spcAft>
                <a:spcPts val="0"/>
              </a:spcAft>
              <a:buFont typeface="Wingdings" pitchFamily="2" charset="2"/>
              <a:buNone/>
              <a:defRPr/>
            </a:pPr>
            <a:endParaRPr lang="ru-RU" sz="1800" dirty="0" smtClean="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Содержимое 2"/>
          <p:cNvSpPr>
            <a:spLocks noGrp="1"/>
          </p:cNvSpPr>
          <p:nvPr>
            <p:ph sz="quarter" idx="1"/>
          </p:nvPr>
        </p:nvSpPr>
        <p:spPr>
          <a:xfrm>
            <a:off x="428625" y="214290"/>
            <a:ext cx="8072438" cy="6429420"/>
          </a:xfrm>
        </p:spPr>
        <p:txBody>
          <a:bodyPr>
            <a:normAutofit lnSpcReduction="10000"/>
          </a:bodyPr>
          <a:lstStyle/>
          <a:p>
            <a:pPr marL="0" indent="0" algn="ctr" eaLnBrk="1" fontAlgn="auto" hangingPunct="1">
              <a:lnSpc>
                <a:spcPct val="110000"/>
              </a:lnSpc>
              <a:spcBef>
                <a:spcPct val="0"/>
              </a:spcBef>
              <a:spcAft>
                <a:spcPts val="0"/>
              </a:spcAft>
              <a:buFont typeface="Arial" charset="0"/>
              <a:buNone/>
              <a:defRPr/>
            </a:pPr>
            <a:r>
              <a:rPr lang="ru-RU" sz="2000" b="1" dirty="0" smtClean="0">
                <a:solidFill>
                  <a:schemeClr val="accent2">
                    <a:lumMod val="75000"/>
                  </a:schemeClr>
                </a:solidFill>
                <a:cs typeface="Times New Roman" pitchFamily="18" charset="0"/>
              </a:rPr>
              <a:t>Принудительное взыскание</a:t>
            </a:r>
          </a:p>
          <a:p>
            <a:pPr marL="0" indent="0" algn="just">
              <a:lnSpc>
                <a:spcPct val="110000"/>
              </a:lnSpc>
              <a:buFont typeface="Wingdings" pitchFamily="2" charset="2"/>
              <a:buNone/>
              <a:defRPr/>
            </a:pPr>
            <a:r>
              <a:rPr lang="ru-RU" sz="1500" dirty="0" smtClean="0"/>
              <a:t>Согласно статье 138 ТК РФ общий размер всех удержаний при каждой выплате заработной платы </a:t>
            </a:r>
            <a:r>
              <a:rPr lang="ru-RU" sz="1500" b="1" dirty="0" smtClean="0"/>
              <a:t>не может превышать 20 процентов</a:t>
            </a:r>
            <a:r>
              <a:rPr lang="ru-RU" sz="1500" dirty="0" smtClean="0"/>
              <a:t>, а в случаях, предусмотренных федеральными законами, – 50 процентов заработной платы, причитающейся работнику. При возмещении ущерба, причиненного работодателю, размер удержаний будет составлять 20 процентов. </a:t>
            </a:r>
          </a:p>
          <a:p>
            <a:pPr marL="0" indent="0" algn="just">
              <a:lnSpc>
                <a:spcPct val="110000"/>
              </a:lnSpc>
              <a:buFont typeface="Wingdings" pitchFamily="2" charset="2"/>
              <a:buNone/>
              <a:defRPr/>
            </a:pPr>
            <a:endParaRPr lang="ru-RU" sz="1500" dirty="0" smtClean="0"/>
          </a:p>
          <a:p>
            <a:pPr marL="0" indent="0" algn="just">
              <a:lnSpc>
                <a:spcPct val="110000"/>
              </a:lnSpc>
              <a:buFont typeface="Wingdings" pitchFamily="2" charset="2"/>
              <a:buNone/>
              <a:defRPr/>
            </a:pPr>
            <a:r>
              <a:rPr lang="ru-RU" sz="1500" dirty="0" smtClean="0">
                <a:solidFill>
                  <a:srgbClr val="FF0000"/>
                </a:solidFill>
              </a:rPr>
              <a:t>Следует отметить</a:t>
            </a:r>
            <a:r>
              <a:rPr lang="ru-RU" sz="1500" dirty="0" smtClean="0"/>
              <a:t>, что отношения по материальной ответственности не препятствуют работнику </a:t>
            </a:r>
            <a:r>
              <a:rPr lang="ru-RU" sz="1500" b="1" dirty="0" smtClean="0"/>
              <a:t>расторгнуть трудовой договор по своей инициативе до окончательного возмещения ущерба работодателю</a:t>
            </a:r>
            <a:r>
              <a:rPr lang="ru-RU" sz="1500" dirty="0" smtClean="0"/>
              <a:t>. Однако расторжение договора не освобождает работника от обязанности полностью возместить ущерб. В данном случае в соответствии с частью четвертой статьи 248 Трудового кодекса с работника необходимо взять письменное обязательство о возмещении ущерба. В нем должна быть указана оставшаяся сумма, которую работник обязуется выплатить, и конкретные сроки платежей. Данный документ будет являться основанием для взыскания с работника оставшейся суммы в судебном порядке в случае его отказа добровольно возместить ущерб.</a:t>
            </a:r>
          </a:p>
          <a:p>
            <a:pPr marL="0" indent="0" algn="just">
              <a:lnSpc>
                <a:spcPct val="110000"/>
              </a:lnSpc>
              <a:buFont typeface="Wingdings" pitchFamily="2" charset="2"/>
              <a:buNone/>
              <a:defRPr/>
            </a:pPr>
            <a:endParaRPr lang="ru-RU" sz="1500" dirty="0" smtClean="0"/>
          </a:p>
          <a:p>
            <a:pPr marL="0" indent="0" algn="just">
              <a:lnSpc>
                <a:spcPct val="110000"/>
              </a:lnSpc>
              <a:buFont typeface="Wingdings" pitchFamily="2" charset="2"/>
              <a:buNone/>
              <a:defRPr/>
            </a:pPr>
            <a:r>
              <a:rPr lang="ru-RU" sz="1500" dirty="0" smtClean="0"/>
              <a:t>Согласно части второй статьи 392 Трудового кодекса работодатель имеет право обратиться в суд с требованием о возмещении работником ущерба, причиненного работодателю, в течение одного года со дня обнаружения причиненного ущерба. Датой обнаружения ущерба будет считаться день окончания инвентаризации. Если ущерб выявлен другим способом, то датой его обнаружения будет считаться день, когда работодателю стало известно о наличии ущерба</a:t>
            </a:r>
          </a:p>
          <a:p>
            <a:pPr marL="0" indent="0" algn="just">
              <a:lnSpc>
                <a:spcPct val="110000"/>
              </a:lnSpc>
              <a:buFont typeface="Wingdings" pitchFamily="2" charset="2"/>
              <a:buNone/>
              <a:defRPr/>
            </a:pPr>
            <a:endParaRPr lang="ru-RU" sz="1500" dirty="0" smtClean="0"/>
          </a:p>
          <a:p>
            <a:pPr marL="0" indent="0" algn="just">
              <a:lnSpc>
                <a:spcPct val="110000"/>
              </a:lnSpc>
              <a:buFont typeface="Wingdings" pitchFamily="2" charset="2"/>
              <a:buNone/>
              <a:defRPr/>
            </a:pPr>
            <a:r>
              <a:rPr lang="ru-RU" sz="1500" dirty="0" smtClean="0"/>
              <a:t>Согласно части третьей статьи 392 Трудового кодекса при пропуске срока по уважительным причинам суд </a:t>
            </a:r>
            <a:r>
              <a:rPr lang="ru-RU" sz="1500" b="1" dirty="0" smtClean="0"/>
              <a:t>может его продлить</a:t>
            </a:r>
            <a:r>
              <a:rPr lang="ru-RU" sz="1500" dirty="0" smtClean="0"/>
              <a:t>.</a:t>
            </a:r>
            <a:endParaRPr lang="ru-RU" sz="1500" dirty="0" smtClean="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Содержимое 2"/>
          <p:cNvSpPr>
            <a:spLocks noGrp="1"/>
          </p:cNvSpPr>
          <p:nvPr>
            <p:ph sz="quarter" idx="1"/>
          </p:nvPr>
        </p:nvSpPr>
        <p:spPr>
          <a:xfrm>
            <a:off x="357158" y="500042"/>
            <a:ext cx="8072438" cy="6000792"/>
          </a:xfrm>
        </p:spPr>
        <p:txBody>
          <a:bodyPr>
            <a:normAutofit fontScale="92500" lnSpcReduction="20000"/>
          </a:bodyPr>
          <a:lstStyle/>
          <a:p>
            <a:pPr marL="0" indent="0" algn="ctr" eaLnBrk="1" fontAlgn="auto" hangingPunct="1">
              <a:lnSpc>
                <a:spcPct val="120000"/>
              </a:lnSpc>
              <a:spcBef>
                <a:spcPct val="0"/>
              </a:spcBef>
              <a:spcAft>
                <a:spcPts val="0"/>
              </a:spcAft>
              <a:buFont typeface="Arial" charset="0"/>
              <a:buNone/>
              <a:defRPr/>
            </a:pPr>
            <a:r>
              <a:rPr lang="ru-RU" sz="2200" b="1" dirty="0" smtClean="0">
                <a:solidFill>
                  <a:schemeClr val="accent2">
                    <a:lumMod val="75000"/>
                  </a:schemeClr>
                </a:solidFill>
                <a:cs typeface="Times New Roman" pitchFamily="18" charset="0"/>
              </a:rPr>
              <a:t>Взыскание ущерба в судебном порядке</a:t>
            </a:r>
          </a:p>
          <a:p>
            <a:pPr marL="0" indent="0" algn="just" eaLnBrk="1" fontAlgn="auto" hangingPunct="1">
              <a:lnSpc>
                <a:spcPct val="120000"/>
              </a:lnSpc>
              <a:spcBef>
                <a:spcPct val="0"/>
              </a:spcBef>
              <a:spcAft>
                <a:spcPts val="0"/>
              </a:spcAft>
              <a:buFont typeface="Arial" charset="0"/>
              <a:buNone/>
              <a:defRPr/>
            </a:pPr>
            <a:endParaRPr lang="ru-RU" sz="1800" b="1" dirty="0" smtClean="0">
              <a:solidFill>
                <a:srgbClr val="FF0000"/>
              </a:solidFill>
              <a:cs typeface="Times New Roman" pitchFamily="18" charset="0"/>
            </a:endParaRPr>
          </a:p>
          <a:p>
            <a:pPr marL="0" indent="0" algn="just" eaLnBrk="1" fontAlgn="auto" hangingPunct="1">
              <a:lnSpc>
                <a:spcPct val="120000"/>
              </a:lnSpc>
              <a:spcBef>
                <a:spcPct val="0"/>
              </a:spcBef>
              <a:spcAft>
                <a:spcPts val="0"/>
              </a:spcAft>
              <a:buFont typeface="Arial" charset="0"/>
              <a:buNone/>
              <a:defRPr/>
            </a:pPr>
            <a:r>
              <a:rPr lang="ru-RU" sz="1800" dirty="0" smtClean="0"/>
              <a:t>Работодатель может в судебном порядке взыскать ущерб, причиненный работником имуществу организации, в случаях, если:</a:t>
            </a:r>
          </a:p>
          <a:p>
            <a:pPr marL="0" indent="363538" algn="just">
              <a:buFont typeface="Wingdings" pitchFamily="2" charset="2"/>
              <a:buNone/>
              <a:defRPr/>
            </a:pPr>
            <a:r>
              <a:rPr lang="ru-RU" sz="1800" dirty="0" smtClean="0"/>
              <a:t>- истек месячный срок взыскания с виновного работника суммы причиненного ущерба, не превышающей среднего месячного заработка (ч. 2 ст. 248 ТК РФ);</a:t>
            </a:r>
          </a:p>
          <a:p>
            <a:pPr marL="0" indent="363538" algn="just">
              <a:buFont typeface="Wingdings" pitchFamily="2" charset="2"/>
              <a:buNone/>
              <a:defRPr/>
            </a:pPr>
            <a:r>
              <a:rPr lang="ru-RU" sz="1800" dirty="0" smtClean="0"/>
              <a:t>- работник не согласен добровольно возместить причиненный работодателю ущерб, а его сумма превышает средний месячный заработок работника (ч. 2 ст. 248 ТК РФ);</a:t>
            </a:r>
          </a:p>
          <a:p>
            <a:pPr marL="0" indent="363538" algn="just">
              <a:buFont typeface="Wingdings" pitchFamily="2" charset="2"/>
              <a:buNone/>
              <a:defRPr/>
            </a:pPr>
            <a:r>
              <a:rPr lang="ru-RU" sz="1800" dirty="0" smtClean="0"/>
              <a:t>- уволенный работник дал письменное обязательство о возмещении ущерба, но отказался его возместить (ч. 4 ст. 248 ТК РФ);</a:t>
            </a:r>
          </a:p>
          <a:p>
            <a:pPr marL="0" indent="363538" algn="just">
              <a:buFont typeface="Wingdings" pitchFamily="2" charset="2"/>
              <a:buNone/>
              <a:defRPr/>
            </a:pPr>
            <a:r>
              <a:rPr lang="ru-RU" sz="1800" dirty="0" smtClean="0"/>
              <a:t>- работник уволился без уважительных причин и отказался возмещать работодателю понесенные им затраты на обучение работника (ст. 249 ТК РФ);</a:t>
            </a:r>
          </a:p>
          <a:p>
            <a:pPr marL="0" indent="363538" algn="just">
              <a:buFont typeface="Wingdings" pitchFamily="2" charset="2"/>
              <a:buNone/>
              <a:defRPr/>
            </a:pPr>
            <a:r>
              <a:rPr lang="ru-RU" sz="1800" dirty="0" smtClean="0"/>
              <a:t>- ученик по окончании ученичества не приступил к работе и отказался добровольно возместить работодателю понесенные в связи с ученичеством расходы (ч. 2 ст. 207 ТК РФ).</a:t>
            </a:r>
          </a:p>
          <a:p>
            <a:pPr marL="0" indent="0" algn="just" eaLnBrk="1" fontAlgn="auto" hangingPunct="1">
              <a:lnSpc>
                <a:spcPct val="120000"/>
              </a:lnSpc>
              <a:spcBef>
                <a:spcPct val="0"/>
              </a:spcBef>
              <a:spcAft>
                <a:spcPts val="0"/>
              </a:spcAft>
              <a:buFont typeface="Wingdings" pitchFamily="2" charset="2"/>
              <a:buChar char="Ø"/>
              <a:defRPr/>
            </a:pPr>
            <a:endParaRPr lang="ru-RU" sz="1800" dirty="0" smtClean="0">
              <a:cs typeface="Times New Roman" pitchFamily="18" charset="0"/>
            </a:endParaRPr>
          </a:p>
          <a:p>
            <a:pPr marL="0" indent="0" algn="just" eaLnBrk="1" fontAlgn="auto" hangingPunct="1">
              <a:lnSpc>
                <a:spcPct val="120000"/>
              </a:lnSpc>
              <a:spcBef>
                <a:spcPct val="0"/>
              </a:spcBef>
              <a:spcAft>
                <a:spcPts val="0"/>
              </a:spcAft>
              <a:buFont typeface="Wingdings" pitchFamily="2" charset="2"/>
              <a:buNone/>
              <a:defRPr/>
            </a:pPr>
            <a:r>
              <a:rPr lang="ru-RU" sz="1800" dirty="0" smtClean="0">
                <a:solidFill>
                  <a:srgbClr val="FF0000"/>
                </a:solidFill>
              </a:rPr>
              <a:t>Следует отметить</a:t>
            </a:r>
            <a:r>
              <a:rPr lang="ru-RU" sz="1800" dirty="0" smtClean="0"/>
              <a:t>, что согласно статье 250 Трудового кодекса орган по рассмотрению трудовых споров может с учетом степени и формы вины, материального положения работника и других обстоятельств снизить размер ущерба, подлежащего взысканию с работника. Однако размер ущерба не может быть снижен, если он причинен преступлением, совершенным в корыстных целях</a:t>
            </a:r>
            <a:r>
              <a:rPr lang="ru-RU" sz="1400" dirty="0" smtClean="0"/>
              <a:t>.</a:t>
            </a:r>
            <a:endParaRPr lang="ru-RU" sz="1400" dirty="0" smtClean="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00042"/>
            <a:ext cx="8229600" cy="5626121"/>
          </a:xfrm>
        </p:spPr>
        <p:txBody>
          <a:bodyPr/>
          <a:lstStyle/>
          <a:p>
            <a:pPr>
              <a:buNone/>
            </a:pPr>
            <a:r>
              <a:rPr lang="ru-RU" dirty="0" smtClean="0"/>
              <a:t>.</a:t>
            </a:r>
            <a:endParaRPr lang="ru-RU" dirty="0"/>
          </a:p>
        </p:txBody>
      </p:sp>
      <p:sp>
        <p:nvSpPr>
          <p:cNvPr id="4" name="Прямоугольник 3"/>
          <p:cNvSpPr/>
          <p:nvPr/>
        </p:nvSpPr>
        <p:spPr>
          <a:xfrm>
            <a:off x="1928794" y="642918"/>
            <a:ext cx="4857784" cy="71438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2000" b="1" dirty="0" smtClean="0">
                <a:effectLst>
                  <a:outerShdw blurRad="38100" dist="38100" dir="2700000" algn="tl">
                    <a:srgbClr val="000000">
                      <a:alpha val="43137"/>
                    </a:srgbClr>
                  </a:outerShdw>
                </a:effectLst>
              </a:rPr>
              <a:t>Материальная ответственность </a:t>
            </a:r>
            <a:endParaRPr lang="ru-RU" sz="2000" b="1" dirty="0">
              <a:effectLst>
                <a:outerShdw blurRad="38100" dist="38100" dir="2700000" algn="tl">
                  <a:srgbClr val="000000">
                    <a:alpha val="43137"/>
                  </a:srgbClr>
                </a:outerShdw>
              </a:effectLst>
            </a:endParaRPr>
          </a:p>
        </p:txBody>
      </p:sp>
      <p:sp>
        <p:nvSpPr>
          <p:cNvPr id="5" name="Прямоугольник 4"/>
          <p:cNvSpPr/>
          <p:nvPr/>
        </p:nvSpPr>
        <p:spPr>
          <a:xfrm>
            <a:off x="500034" y="2428868"/>
            <a:ext cx="35719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2000" b="1" dirty="0" smtClean="0">
                <a:effectLst>
                  <a:outerShdw blurRad="38100" dist="38100" dir="2700000" algn="tl">
                    <a:srgbClr val="000000">
                      <a:alpha val="43137"/>
                    </a:srgbClr>
                  </a:outerShdw>
                </a:effectLst>
              </a:rPr>
              <a:t>Ограниченная</a:t>
            </a:r>
            <a:endParaRPr lang="ru-RU" sz="2000" b="1" dirty="0">
              <a:effectLst>
                <a:outerShdw blurRad="38100" dist="38100" dir="2700000" algn="tl">
                  <a:srgbClr val="000000">
                    <a:alpha val="43137"/>
                  </a:srgbClr>
                </a:outerShdw>
              </a:effectLst>
            </a:endParaRPr>
          </a:p>
        </p:txBody>
      </p:sp>
      <p:sp>
        <p:nvSpPr>
          <p:cNvPr id="6" name="Прямоугольник 5"/>
          <p:cNvSpPr/>
          <p:nvPr/>
        </p:nvSpPr>
        <p:spPr>
          <a:xfrm>
            <a:off x="5143504" y="2428868"/>
            <a:ext cx="3286148"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2000" b="1" dirty="0" smtClean="0">
                <a:effectLst>
                  <a:outerShdw blurRad="38100" dist="38100" dir="2700000" algn="tl">
                    <a:srgbClr val="000000">
                      <a:alpha val="43137"/>
                    </a:srgbClr>
                  </a:outerShdw>
                </a:effectLst>
              </a:rPr>
              <a:t>Полная</a:t>
            </a:r>
            <a:endParaRPr lang="ru-RU" sz="2000" b="1" dirty="0">
              <a:effectLst>
                <a:outerShdw blurRad="38100" dist="38100" dir="2700000" algn="tl">
                  <a:srgbClr val="000000">
                    <a:alpha val="43137"/>
                  </a:srgbClr>
                </a:outerShdw>
              </a:effectLst>
            </a:endParaRPr>
          </a:p>
        </p:txBody>
      </p:sp>
      <p:sp>
        <p:nvSpPr>
          <p:cNvPr id="7" name="Прямоугольник 6"/>
          <p:cNvSpPr/>
          <p:nvPr/>
        </p:nvSpPr>
        <p:spPr>
          <a:xfrm>
            <a:off x="2285984" y="4643446"/>
            <a:ext cx="2771788"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b="1" dirty="0" smtClean="0">
                <a:effectLst>
                  <a:outerShdw blurRad="38100" dist="38100" dir="2700000" algn="tl">
                    <a:srgbClr val="000000">
                      <a:alpha val="43137"/>
                    </a:srgbClr>
                  </a:outerShdw>
                </a:effectLst>
              </a:rPr>
              <a:t>Индивидуальная</a:t>
            </a:r>
            <a:endParaRPr lang="ru-RU" b="1" dirty="0">
              <a:effectLst>
                <a:outerShdw blurRad="38100" dist="38100" dir="2700000" algn="tl">
                  <a:srgbClr val="000000">
                    <a:alpha val="43137"/>
                  </a:srgbClr>
                </a:outerShdw>
              </a:effectLst>
            </a:endParaRPr>
          </a:p>
        </p:txBody>
      </p:sp>
      <p:sp>
        <p:nvSpPr>
          <p:cNvPr id="8" name="Прямоугольник 7"/>
          <p:cNvSpPr/>
          <p:nvPr/>
        </p:nvSpPr>
        <p:spPr>
          <a:xfrm>
            <a:off x="6072198" y="4643446"/>
            <a:ext cx="270035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b="1" dirty="0" smtClean="0">
                <a:effectLst>
                  <a:outerShdw blurRad="38100" dist="38100" dir="2700000" algn="tl">
                    <a:srgbClr val="000000">
                      <a:alpha val="43137"/>
                    </a:srgbClr>
                  </a:outerShdw>
                </a:effectLst>
              </a:rPr>
              <a:t>Коллективная (бригадная)</a:t>
            </a:r>
            <a:endParaRPr lang="ru-RU" b="1" dirty="0">
              <a:effectLst>
                <a:outerShdw blurRad="38100" dist="38100" dir="2700000" algn="tl">
                  <a:srgbClr val="000000">
                    <a:alpha val="43137"/>
                  </a:srgbClr>
                </a:outerShdw>
              </a:effectLst>
            </a:endParaRPr>
          </a:p>
        </p:txBody>
      </p:sp>
      <p:cxnSp>
        <p:nvCxnSpPr>
          <p:cNvPr id="10" name="Прямая со стрелкой 9"/>
          <p:cNvCxnSpPr/>
          <p:nvPr/>
        </p:nvCxnSpPr>
        <p:spPr>
          <a:xfrm rot="10800000" flipV="1">
            <a:off x="1928794" y="1357298"/>
            <a:ext cx="1285884" cy="10715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Прямая со стрелкой 11"/>
          <p:cNvCxnSpPr/>
          <p:nvPr/>
        </p:nvCxnSpPr>
        <p:spPr>
          <a:xfrm>
            <a:off x="5429256" y="1357298"/>
            <a:ext cx="1214446" cy="10001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a:endCxn id="7" idx="0"/>
          </p:cNvCxnSpPr>
          <p:nvPr/>
        </p:nvCxnSpPr>
        <p:spPr>
          <a:xfrm rot="10800000" flipV="1">
            <a:off x="3671878" y="3357562"/>
            <a:ext cx="2471758" cy="128588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a:endCxn id="8" idx="0"/>
          </p:cNvCxnSpPr>
          <p:nvPr/>
        </p:nvCxnSpPr>
        <p:spPr>
          <a:xfrm rot="16200000" flipH="1">
            <a:off x="6175781" y="3396854"/>
            <a:ext cx="1285884" cy="120729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5122" name="Picture 2" descr="H:\Кадр.делопроизводство\508864-isolated-business-couple-with-laptop.jpg"/>
          <p:cNvPicPr>
            <a:picLocks noChangeAspect="1" noChangeArrowheads="1"/>
          </p:cNvPicPr>
          <p:nvPr/>
        </p:nvPicPr>
        <p:blipFill>
          <a:blip r:embed="rId2" cstate="print"/>
          <a:srcRect/>
          <a:stretch>
            <a:fillRect/>
          </a:stretch>
        </p:blipFill>
        <p:spPr bwMode="auto">
          <a:xfrm>
            <a:off x="0" y="3786190"/>
            <a:ext cx="2000232" cy="2928958"/>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071546"/>
            <a:ext cx="8229600" cy="5054617"/>
          </a:xfrm>
        </p:spPr>
        <p:txBody>
          <a:bodyPr>
            <a:normAutofit lnSpcReduction="10000"/>
          </a:bodyPr>
          <a:lstStyle/>
          <a:p>
            <a:pPr algn="ctr"/>
            <a:r>
              <a:rPr lang="ru-RU" dirty="0" smtClean="0"/>
              <a:t>В соответствии со статьей 22 Трудового кодекса работодатель </a:t>
            </a:r>
            <a:r>
              <a:rPr lang="ru-RU" b="1" dirty="0" smtClean="0"/>
              <a:t>имеет право привлекать работников к материальной ответственности </a:t>
            </a:r>
            <a:r>
              <a:rPr lang="ru-RU" dirty="0" smtClean="0"/>
              <a:t>в порядке, установленном законодательством.</a:t>
            </a:r>
          </a:p>
          <a:p>
            <a:pPr algn="ctr"/>
            <a:endParaRPr lang="ru-RU" dirty="0" smtClean="0"/>
          </a:p>
          <a:p>
            <a:pPr algn="ctr"/>
            <a:r>
              <a:rPr lang="ru-RU" dirty="0" smtClean="0"/>
              <a:t> Материальная ответственность работника заключается </a:t>
            </a:r>
            <a:r>
              <a:rPr lang="ru-RU" b="1" dirty="0" smtClean="0"/>
              <a:t>в возмещении работодателю вреда</a:t>
            </a:r>
            <a:r>
              <a:rPr lang="ru-RU" dirty="0" smtClean="0"/>
              <a:t>, причиненного действиями (или бездействием) работника.</a:t>
            </a:r>
          </a:p>
          <a:p>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000" b="1" dirty="0" smtClean="0">
                <a:solidFill>
                  <a:schemeClr val="accent2">
                    <a:lumMod val="75000"/>
                  </a:schemeClr>
                </a:solidFill>
                <a:effectLst>
                  <a:outerShdw blurRad="38100" dist="38100" dir="2700000" algn="tl">
                    <a:srgbClr val="000000">
                      <a:alpha val="43137"/>
                    </a:srgbClr>
                  </a:outerShdw>
                </a:effectLst>
              </a:rPr>
              <a:t>Ограниченная материальная ответственность работника</a:t>
            </a:r>
            <a:endParaRPr lang="ru-RU" sz="3000" b="1" dirty="0">
              <a:solidFill>
                <a:schemeClr val="accent2">
                  <a:lumMod val="75000"/>
                </a:schemeClr>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1600200"/>
            <a:ext cx="8229600" cy="5043510"/>
          </a:xfrm>
        </p:spPr>
        <p:txBody>
          <a:bodyPr>
            <a:normAutofit fontScale="55000" lnSpcReduction="20000"/>
          </a:bodyPr>
          <a:lstStyle/>
          <a:p>
            <a:pPr>
              <a:buNone/>
            </a:pPr>
            <a:r>
              <a:rPr lang="ru-RU" dirty="0" smtClean="0"/>
              <a:t>Статья </a:t>
            </a:r>
            <a:r>
              <a:rPr lang="ru-RU" dirty="0"/>
              <a:t>241 ТК РФ сохранила ранее принятый трудовым законодательством основной предел материальной ответственности работника - средний месячный </a:t>
            </a:r>
            <a:r>
              <a:rPr lang="ru-RU" dirty="0" smtClean="0"/>
              <a:t>заработок. Как </a:t>
            </a:r>
            <a:r>
              <a:rPr lang="ru-RU" dirty="0"/>
              <a:t>правило, работник обязан возместить </a:t>
            </a:r>
            <a:r>
              <a:rPr lang="ru-RU" dirty="0" smtClean="0"/>
              <a:t>работодателю </a:t>
            </a:r>
            <a:r>
              <a:rPr lang="ru-RU" dirty="0"/>
              <a:t>причиненный ему прямой действительный ущерб, но ограниченный пределами своего среднего месячного </a:t>
            </a:r>
            <a:r>
              <a:rPr lang="ru-RU" dirty="0" smtClean="0"/>
              <a:t>заработка.</a:t>
            </a:r>
          </a:p>
          <a:p>
            <a:pPr>
              <a:buNone/>
            </a:pPr>
            <a:r>
              <a:rPr lang="ru-RU" dirty="0"/>
              <a:t>Средний месячный заработок исчисляется в соответствии с единым порядком, установленным для всех случаев определения размера средней заработной платы, предусмотренных ст. 139 ТК РФ. </a:t>
            </a:r>
            <a:endParaRPr lang="ru-RU" dirty="0" smtClean="0"/>
          </a:p>
          <a:p>
            <a:pPr>
              <a:buNone/>
            </a:pPr>
            <a:r>
              <a:rPr lang="ru-RU" dirty="0"/>
              <a:t>Статья 232 ТК РФ предусматривает: трудовым договором или </a:t>
            </a:r>
            <a:r>
              <a:rPr lang="ru-RU" dirty="0" smtClean="0"/>
              <a:t>заключаемыми </a:t>
            </a:r>
            <a:r>
              <a:rPr lang="ru-RU" dirty="0"/>
              <a:t>в письменной форме соглашениями, прилагаемыми к нему, может конкретизироваться материальная ответственность сторон договора. При этом договорная ответственность работника перед работодателем не может быть выше, чем это предусмотрено ТК РФ или иными федеральными законами. Это означает, например, что в договорном порядке нельзя возложить на </a:t>
            </a:r>
            <a:r>
              <a:rPr lang="ru-RU" dirty="0" smtClean="0"/>
              <a:t>работника </a:t>
            </a:r>
            <a:r>
              <a:rPr lang="ru-RU" dirty="0"/>
              <a:t>полную материальную ответственность за автомашину, станок и иное оборудование, которое им обслуживается. Такая ответственность регулируется соответствующими нормами (ст. 244 и 245 ТК РФ), которые не подлежат </a:t>
            </a:r>
            <a:r>
              <a:rPr lang="ru-RU" dirty="0" smtClean="0"/>
              <a:t>расширительному </a:t>
            </a:r>
            <a:r>
              <a:rPr lang="ru-RU" dirty="0"/>
              <a:t>толкованию</a:t>
            </a:r>
            <a:r>
              <a:rPr lang="ru-RU" dirty="0" smtClean="0"/>
              <a:t>.</a:t>
            </a:r>
          </a:p>
          <a:p>
            <a:pPr>
              <a:buNone/>
            </a:pPr>
            <a:r>
              <a:rPr lang="ru-RU" dirty="0"/>
              <a:t>Снизить размер возмещаемого работником ущерба может как сам работодатель, так и орган по рассмотрению трудовых споров (ст. 250 ТК РФ)</a:t>
            </a:r>
          </a:p>
          <a:p>
            <a:pPr>
              <a:buNone/>
            </a:pPr>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142984"/>
          </a:xfrm>
        </p:spPr>
        <p:txBody>
          <a:bodyPr>
            <a:normAutofit/>
          </a:bodyPr>
          <a:lstStyle/>
          <a:p>
            <a:r>
              <a:rPr lang="ru-RU" sz="3000" b="1" dirty="0" smtClean="0">
                <a:solidFill>
                  <a:schemeClr val="accent2">
                    <a:lumMod val="75000"/>
                  </a:schemeClr>
                </a:solidFill>
                <a:effectLst>
                  <a:outerShdw blurRad="38100" dist="38100" dir="2700000" algn="tl">
                    <a:srgbClr val="000000">
                      <a:alpha val="43137"/>
                    </a:srgbClr>
                  </a:outerShdw>
                </a:effectLst>
              </a:rPr>
              <a:t>Полная индивидуальная материальная ответственность работника (ст.242 ТК РФ)</a:t>
            </a:r>
            <a:endParaRPr lang="ru-RU" sz="3000" b="1" dirty="0">
              <a:solidFill>
                <a:schemeClr val="accent2">
                  <a:lumMod val="75000"/>
                </a:schemeClr>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28596" y="1214398"/>
            <a:ext cx="8229600" cy="5429312"/>
          </a:xfrm>
        </p:spPr>
        <p:txBody>
          <a:bodyPr>
            <a:normAutofit fontScale="47500" lnSpcReduction="20000"/>
          </a:bodyPr>
          <a:lstStyle/>
          <a:p>
            <a:pPr>
              <a:buNone/>
            </a:pPr>
            <a:r>
              <a:rPr lang="ru-RU" sz="3400" dirty="0" smtClean="0"/>
              <a:t>Полная </a:t>
            </a:r>
            <a:r>
              <a:rPr lang="ru-RU" sz="3400" dirty="0"/>
              <a:t>материальная ответственность работника состоит в его </a:t>
            </a:r>
            <a:r>
              <a:rPr lang="ru-RU" sz="3400" dirty="0" smtClean="0"/>
              <a:t>обязанности </a:t>
            </a:r>
            <a:r>
              <a:rPr lang="ru-RU" sz="3400" dirty="0"/>
              <a:t>возмещать причиненный работодателю ущерб в полном размере. Это означает, что такая ответственность работника не может быть ограничена каким-либо заранее установленным пределом</a:t>
            </a:r>
            <a:r>
              <a:rPr lang="ru-RU" sz="3400" dirty="0" smtClean="0"/>
              <a:t>.</a:t>
            </a:r>
          </a:p>
          <a:p>
            <a:pPr>
              <a:buNone/>
            </a:pPr>
            <a:r>
              <a:rPr lang="ru-RU" sz="3400" dirty="0"/>
              <a:t>Статья 243 ТК РФ предусматривает восемь случаев причинения </a:t>
            </a:r>
            <a:r>
              <a:rPr lang="ru-RU" sz="3400" dirty="0" smtClean="0"/>
              <a:t>работником </a:t>
            </a:r>
            <a:r>
              <a:rPr lang="ru-RU" sz="3400" dirty="0"/>
              <a:t>ущерба, в которых наступает его полная материальная ответственность. Так, материальная ответственность в полном размере причиненного ущерба возлагается на работника в следующих случаях:</a:t>
            </a:r>
          </a:p>
          <a:p>
            <a:pPr lvl="0">
              <a:buNone/>
            </a:pPr>
            <a:r>
              <a:rPr lang="ru-RU" sz="3400" dirty="0" smtClean="0"/>
              <a:t>1. когда </a:t>
            </a:r>
            <a:r>
              <a:rPr lang="ru-RU" sz="3400" dirty="0"/>
              <a:t>в соответствии с ТК РФ или иными федеральными законами на ра­ботника возложена материальная ответственность в полном размере за ущерб, причиненный работодателю при исполнении работником трудовых обязанностей;</a:t>
            </a:r>
          </a:p>
          <a:p>
            <a:pPr lvl="0">
              <a:buNone/>
            </a:pPr>
            <a:r>
              <a:rPr lang="ru-RU" sz="3400" dirty="0" smtClean="0"/>
              <a:t>2. в </a:t>
            </a:r>
            <a:r>
              <a:rPr lang="ru-RU" sz="3400" dirty="0"/>
              <a:t>случае недостачи ценностей, вверенных ему на основании специального письменного договора или полученных им по разовому документу;</a:t>
            </a:r>
          </a:p>
          <a:p>
            <a:pPr lvl="0">
              <a:buNone/>
            </a:pPr>
            <a:r>
              <a:rPr lang="ru-RU" sz="3400" dirty="0" smtClean="0"/>
              <a:t>3. в </a:t>
            </a:r>
            <a:r>
              <a:rPr lang="ru-RU" sz="3400" dirty="0"/>
              <a:t>случае умышленного причинения ущерба;</a:t>
            </a:r>
          </a:p>
          <a:p>
            <a:pPr lvl="0">
              <a:buNone/>
            </a:pPr>
            <a:r>
              <a:rPr lang="ru-RU" sz="3400" dirty="0" smtClean="0"/>
              <a:t>4. причинения </a:t>
            </a:r>
            <a:r>
              <a:rPr lang="ru-RU" sz="3400" dirty="0"/>
              <a:t>ущерба в состоянии алкогольного, наркотического или иного токсического опьянения;</a:t>
            </a:r>
          </a:p>
          <a:p>
            <a:pPr lvl="0">
              <a:buNone/>
            </a:pPr>
            <a:r>
              <a:rPr lang="ru-RU" sz="3400" dirty="0" smtClean="0"/>
              <a:t>5. причинения </a:t>
            </a:r>
            <a:r>
              <a:rPr lang="ru-RU" sz="3400" dirty="0"/>
              <a:t>ущерба в результате преступных действий работника, уста­новленных приговором суда;</a:t>
            </a:r>
          </a:p>
          <a:p>
            <a:pPr lvl="0">
              <a:buNone/>
            </a:pPr>
            <a:r>
              <a:rPr lang="ru-RU" sz="3400" dirty="0" smtClean="0"/>
              <a:t>6. причинения </a:t>
            </a:r>
            <a:r>
              <a:rPr lang="ru-RU" sz="3400" dirty="0"/>
              <a:t>ущерба в результате административного проступка, если таковой установлен соответствующим государственным органом;</a:t>
            </a:r>
          </a:p>
          <a:p>
            <a:pPr>
              <a:buNone/>
            </a:pPr>
            <a:r>
              <a:rPr lang="ru-RU" sz="3400" dirty="0" smtClean="0"/>
              <a:t>7. разглашения </a:t>
            </a:r>
            <a:r>
              <a:rPr lang="ru-RU" sz="3400" dirty="0"/>
              <a:t>сведений, составляющих охраняемую законом тайну (</a:t>
            </a:r>
            <a:r>
              <a:rPr lang="ru-RU" sz="3400" dirty="0" smtClean="0"/>
              <a:t>государственную</a:t>
            </a:r>
            <a:r>
              <a:rPr lang="ru-RU" sz="3400" dirty="0"/>
              <a:t>, служебную, коммерческую или иную), в случаях, </a:t>
            </a:r>
            <a:r>
              <a:rPr lang="ru-RU" sz="3400" dirty="0" smtClean="0"/>
              <a:t>предусмотренных </a:t>
            </a:r>
            <a:r>
              <a:rPr lang="ru-RU" sz="3400" dirty="0"/>
              <a:t>федеральными </a:t>
            </a:r>
            <a:r>
              <a:rPr lang="ru-RU" sz="3400" dirty="0" smtClean="0"/>
              <a:t>законами</a:t>
            </a:r>
          </a:p>
          <a:p>
            <a:pPr>
              <a:buNone/>
            </a:pPr>
            <a:r>
              <a:rPr lang="ru-RU" sz="3400" dirty="0" smtClean="0"/>
              <a:t>8. </a:t>
            </a:r>
            <a:r>
              <a:rPr lang="ru-RU" sz="3400" dirty="0"/>
              <a:t>причинения ущерба не при исполнении работником трудовых </a:t>
            </a:r>
            <a:r>
              <a:rPr lang="ru-RU" sz="3400" dirty="0" smtClean="0"/>
              <a:t>обязанностей</a:t>
            </a:r>
            <a:endParaRPr lang="ru-RU" sz="3400" dirty="0"/>
          </a:p>
          <a:p>
            <a:pPr>
              <a:buNone/>
            </a:pPr>
            <a:endParaRPr lang="ru-R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000" b="1" dirty="0" smtClean="0">
                <a:solidFill>
                  <a:schemeClr val="accent2">
                    <a:lumMod val="75000"/>
                  </a:schemeClr>
                </a:solidFill>
                <a:effectLst>
                  <a:outerShdw blurRad="38100" dist="38100" dir="2700000" algn="tl">
                    <a:srgbClr val="000000">
                      <a:alpha val="43137"/>
                    </a:srgbClr>
                  </a:outerShdw>
                </a:effectLst>
              </a:rPr>
              <a:t>Полная коллективная (бригадная) материальная ответственность работников</a:t>
            </a:r>
            <a:endParaRPr lang="ru-RU" sz="3000" b="1" dirty="0">
              <a:solidFill>
                <a:schemeClr val="accent2">
                  <a:lumMod val="75000"/>
                </a:schemeClr>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571472" y="1357298"/>
            <a:ext cx="8229600" cy="5257800"/>
          </a:xfrm>
        </p:spPr>
        <p:txBody>
          <a:bodyPr>
            <a:normAutofit fontScale="55000" lnSpcReduction="20000"/>
          </a:bodyPr>
          <a:lstStyle/>
          <a:p>
            <a:pPr>
              <a:buNone/>
            </a:pPr>
            <a:r>
              <a:rPr lang="ru-RU" dirty="0" smtClean="0"/>
              <a:t>Статья </a:t>
            </a:r>
            <a:r>
              <a:rPr lang="ru-RU" dirty="0"/>
              <a:t>245 ТК РФ устанавливает: коллективная (бригадная) материальная ответственность может вводиться в порядке исключения, когда нельзя разграничить материальную ответственность каждого работника и заключить с ним договор о полной индивидуальной материальной ответственности</a:t>
            </a:r>
            <a:r>
              <a:rPr lang="ru-RU" dirty="0" smtClean="0"/>
              <a:t>.</a:t>
            </a:r>
          </a:p>
          <a:p>
            <a:pPr>
              <a:buNone/>
            </a:pPr>
            <a:r>
              <a:rPr lang="ru-RU" dirty="0" smtClean="0"/>
              <a:t>На </a:t>
            </a:r>
            <a:r>
              <a:rPr lang="ru-RU" dirty="0"/>
              <a:t>бригаду материально ответственных лиц (как и при индивидуальной ответственности) возлагается полная материальная ответственность лишь за недостачу ценностей</a:t>
            </a:r>
            <a:r>
              <a:rPr lang="ru-RU" dirty="0" smtClean="0"/>
              <a:t>.</a:t>
            </a:r>
          </a:p>
          <a:p>
            <a:pPr>
              <a:buNone/>
            </a:pPr>
            <a:r>
              <a:rPr lang="ru-RU" dirty="0" smtClean="0"/>
              <a:t>Для освобождения </a:t>
            </a:r>
            <a:r>
              <a:rPr lang="ru-RU" dirty="0"/>
              <a:t>от ответственности член бригады должен доказать отсутствие своей вины</a:t>
            </a:r>
            <a:r>
              <a:rPr lang="ru-RU" dirty="0" smtClean="0"/>
              <a:t>.</a:t>
            </a:r>
          </a:p>
          <a:p>
            <a:pPr>
              <a:buNone/>
            </a:pPr>
            <a:r>
              <a:rPr lang="ru-RU" dirty="0" smtClean="0"/>
              <a:t>При </a:t>
            </a:r>
            <a:r>
              <a:rPr lang="ru-RU" dirty="0"/>
              <a:t>добровольном возмещении </a:t>
            </a:r>
            <a:r>
              <a:rPr lang="ru-RU" dirty="0" smtClean="0"/>
              <a:t>ущерба </a:t>
            </a:r>
            <a:r>
              <a:rPr lang="ru-RU" dirty="0"/>
              <a:t>степень вины каждого члена бригады определяется по соглашению между всеми членами бригады и работодателем. При взыскании ущерба в судебном порядке степень вины каждого члена бригады </a:t>
            </a:r>
            <a:r>
              <a:rPr lang="ru-RU" dirty="0" smtClean="0"/>
              <a:t>определяется </a:t>
            </a:r>
            <a:r>
              <a:rPr lang="ru-RU" dirty="0"/>
              <a:t>судом</a:t>
            </a:r>
            <a:r>
              <a:rPr lang="ru-RU" dirty="0" smtClean="0"/>
              <a:t>.</a:t>
            </a:r>
          </a:p>
          <a:p>
            <a:pPr>
              <a:buNone/>
            </a:pPr>
            <a:r>
              <a:rPr lang="ru-RU" dirty="0"/>
              <a:t>Минтруд России </a:t>
            </a:r>
            <a:r>
              <a:rPr lang="ru-RU" i="1" dirty="0" smtClean="0"/>
              <a:t>постановлением от 31.12.02 №85 </a:t>
            </a:r>
            <a:r>
              <a:rPr lang="ru-RU" dirty="0" smtClean="0"/>
              <a:t>утвердил Перечень </a:t>
            </a:r>
            <a:r>
              <a:rPr lang="ru-RU" dirty="0"/>
              <a:t>работ, при выполнении которых может вводиться полная коллективная (</a:t>
            </a:r>
            <a:r>
              <a:rPr lang="ru-RU" dirty="0" smtClean="0"/>
              <a:t>бригадная</a:t>
            </a:r>
            <a:r>
              <a:rPr lang="ru-RU" dirty="0"/>
              <a:t>) материальная ответственность за недостачу вверенного работникам имущества, и Типовую форму договора о полной коллективной материальной ответственности.</a:t>
            </a:r>
          </a:p>
          <a:p>
            <a:pPr>
              <a:buNone/>
            </a:pPr>
            <a:r>
              <a:rPr lang="ru-RU" dirty="0"/>
              <a:t>Основанием для привлечения членов коллектива (бригады) к материальной ответственности является прямой действительный ущерб, непосредственно причиненный коллективом (бригадой) работодателю, а также ущерб, возникший у работодателя в результате возмещения им ущерба иным лицам.</a:t>
            </a:r>
          </a:p>
          <a:p>
            <a:pPr>
              <a:buNone/>
            </a:pPr>
            <a:endParaRPr lang="ru-RU" dirty="0"/>
          </a:p>
          <a:p>
            <a:pPr>
              <a:buNone/>
            </a:pPr>
            <a:endParaRPr lang="ru-RU" dirty="0"/>
          </a:p>
          <a:p>
            <a:pPr>
              <a:buNone/>
            </a:pPr>
            <a:endParaRPr lang="ru-RU" dirty="0"/>
          </a:p>
          <a:p>
            <a:pPr>
              <a:buNone/>
            </a:pPr>
            <a:endParaRPr lang="ru-RU" dirty="0"/>
          </a:p>
          <a:p>
            <a:pPr>
              <a:buNone/>
            </a:pPr>
            <a:endParaRPr lang="ru-RU"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2000264"/>
          </a:xfrm>
        </p:spPr>
        <p:txBody>
          <a:bodyPr>
            <a:normAutofit fontScale="90000"/>
          </a:bodyPr>
          <a:lstStyle/>
          <a:p>
            <a:r>
              <a:rPr lang="ru-RU" sz="2800" b="1" dirty="0">
                <a:solidFill>
                  <a:schemeClr val="accent2">
                    <a:lumMod val="75000"/>
                  </a:schemeClr>
                </a:solidFill>
                <a:effectLst>
                  <a:outerShdw blurRad="38100" dist="38100" dir="2700000" algn="tl">
                    <a:srgbClr val="000000">
                      <a:alpha val="43137"/>
                    </a:srgbClr>
                  </a:outerShdw>
                </a:effectLst>
              </a:rPr>
              <a:t>Привлечение работника к материальной ответственности производится с </a:t>
            </a:r>
            <a:r>
              <a:rPr lang="ru-RU" sz="2800" b="1" dirty="0" smtClean="0">
                <a:solidFill>
                  <a:schemeClr val="accent2">
                    <a:lumMod val="75000"/>
                  </a:schemeClr>
                </a:solidFill>
                <a:effectLst>
                  <a:outerShdw blurRad="38100" dist="38100" dir="2700000" algn="tl">
                    <a:srgbClr val="000000">
                      <a:alpha val="43137"/>
                    </a:srgbClr>
                  </a:outerShdw>
                </a:effectLst>
              </a:rPr>
              <a:t>соблюдением </a:t>
            </a:r>
            <a:r>
              <a:rPr lang="ru-RU" sz="2800" b="1" dirty="0">
                <a:solidFill>
                  <a:schemeClr val="accent2">
                    <a:lumMod val="75000"/>
                  </a:schemeClr>
                </a:solidFill>
                <a:effectLst>
                  <a:outerShdw blurRad="38100" dist="38100" dir="2700000" algn="tl">
                    <a:srgbClr val="000000">
                      <a:alpha val="43137"/>
                    </a:srgbClr>
                  </a:outerShdw>
                </a:effectLst>
              </a:rPr>
              <a:t>следующей процедуры.</a:t>
            </a:r>
            <a:r>
              <a:rPr lang="ru-RU" dirty="0"/>
              <a:t/>
            </a:r>
            <a:br>
              <a:rPr lang="ru-RU" dirty="0"/>
            </a:br>
            <a:r>
              <a:rPr lang="ru-RU" dirty="0"/>
              <a:t> </a:t>
            </a:r>
            <a:br>
              <a:rPr lang="ru-RU" dirty="0"/>
            </a:br>
            <a:endParaRPr lang="ru-RU" dirty="0"/>
          </a:p>
        </p:txBody>
      </p:sp>
      <p:sp>
        <p:nvSpPr>
          <p:cNvPr id="3" name="Содержимое 2"/>
          <p:cNvSpPr>
            <a:spLocks noGrp="1"/>
          </p:cNvSpPr>
          <p:nvPr>
            <p:ph idx="1"/>
          </p:nvPr>
        </p:nvSpPr>
        <p:spPr>
          <a:xfrm>
            <a:off x="214282" y="1071546"/>
            <a:ext cx="8715436" cy="5786454"/>
          </a:xfrm>
        </p:spPr>
        <p:txBody>
          <a:bodyPr>
            <a:normAutofit fontScale="47500" lnSpcReduction="20000"/>
          </a:bodyPr>
          <a:lstStyle/>
          <a:p>
            <a:pPr>
              <a:buNone/>
            </a:pPr>
            <a:r>
              <a:rPr lang="ru-RU" dirty="0" smtClean="0"/>
              <a:t>1. </a:t>
            </a:r>
            <a:r>
              <a:rPr lang="ru-RU" dirty="0"/>
              <a:t>Устанавливаем факт причинения работодателю ущерба</a:t>
            </a:r>
          </a:p>
          <a:p>
            <a:pPr>
              <a:buNone/>
            </a:pPr>
            <a:r>
              <a:rPr lang="ru-RU" dirty="0"/>
              <a:t>Причинение ущерба может быть установлено такими документами, как </a:t>
            </a:r>
            <a:r>
              <a:rPr lang="ru-RU" i="1" dirty="0"/>
              <a:t>докладные записки </a:t>
            </a:r>
            <a:r>
              <a:rPr lang="ru-RU" dirty="0"/>
              <a:t>руководителей структурных подразделений об обнаруженной недостаче или утере имущества, </a:t>
            </a:r>
            <a:r>
              <a:rPr lang="ru-RU" i="1" dirty="0"/>
              <a:t>акты </a:t>
            </a:r>
            <a:r>
              <a:rPr lang="ru-RU" dirty="0"/>
              <a:t>проверок, </a:t>
            </a:r>
            <a:r>
              <a:rPr lang="ru-RU" i="1" dirty="0"/>
              <a:t>протоколы </a:t>
            </a:r>
            <a:r>
              <a:rPr lang="ru-RU" dirty="0"/>
              <a:t>ревизионных комиссий</a:t>
            </a:r>
            <a:r>
              <a:rPr lang="ru-RU" dirty="0" smtClean="0"/>
              <a:t>.</a:t>
            </a:r>
          </a:p>
          <a:p>
            <a:pPr>
              <a:buNone/>
            </a:pPr>
            <a:r>
              <a:rPr lang="ru-RU" dirty="0" smtClean="0"/>
              <a:t>2. </a:t>
            </a:r>
            <a:r>
              <a:rPr lang="ru-RU" dirty="0"/>
              <a:t>Устанавливаем размер ущерба, причиненный работодателю, и причину возникновения ущерба</a:t>
            </a:r>
          </a:p>
          <a:p>
            <a:pPr>
              <a:buNone/>
            </a:pPr>
            <a:r>
              <a:rPr lang="ru-RU" dirty="0" smtClean="0"/>
              <a:t>3. </a:t>
            </a:r>
            <a:r>
              <a:rPr lang="ru-RU" dirty="0"/>
              <a:t>Проверяем обстоятельства причинения ущерба на наличие оснований для привлечения работника к материальной ответственности</a:t>
            </a:r>
          </a:p>
          <a:p>
            <a:pPr>
              <a:buNone/>
            </a:pPr>
            <a:r>
              <a:rPr lang="ru-RU" dirty="0" smtClean="0"/>
              <a:t>4. </a:t>
            </a:r>
            <a:r>
              <a:rPr lang="ru-RU" dirty="0"/>
              <a:t>Принимаем решение о привлечении работника к материальной ответственности</a:t>
            </a:r>
          </a:p>
          <a:p>
            <a:pPr>
              <a:buNone/>
            </a:pPr>
            <a:r>
              <a:rPr lang="ru-RU" dirty="0"/>
              <a:t>Поскольку привлечение работника к материальной ответственности за ущерб, причиненный его виновным, противоправным поведением, является правом, а не обязанностью работодателя, то работодатель вправе отказаться от взыс­кания с работника сумм причиненного им ущерба</a:t>
            </a:r>
            <a:r>
              <a:rPr lang="ru-RU" dirty="0" smtClean="0"/>
              <a:t>.</a:t>
            </a:r>
          </a:p>
          <a:p>
            <a:pPr>
              <a:buNone/>
            </a:pPr>
            <a:r>
              <a:rPr lang="ru-RU" dirty="0" smtClean="0"/>
              <a:t>5. </a:t>
            </a:r>
            <a:r>
              <a:rPr lang="ru-RU" dirty="0"/>
              <a:t>Устанавливаем наличие </a:t>
            </a:r>
            <a:r>
              <a:rPr lang="ru-RU" dirty="0" smtClean="0"/>
              <a:t>обстоятельств для </a:t>
            </a:r>
            <a:r>
              <a:rPr lang="ru-RU" dirty="0"/>
              <a:t>привлечения работника к полной </a:t>
            </a:r>
            <a:r>
              <a:rPr lang="ru-RU" dirty="0" smtClean="0"/>
              <a:t>материальной ответственности</a:t>
            </a:r>
          </a:p>
          <a:p>
            <a:pPr>
              <a:buNone/>
            </a:pPr>
            <a:r>
              <a:rPr lang="ru-RU" dirty="0" smtClean="0"/>
              <a:t>6. </a:t>
            </a:r>
            <a:r>
              <a:rPr lang="ru-RU" dirty="0"/>
              <a:t>Сравнить размер причиненного ущерба со средним месячным заработком работника</a:t>
            </a:r>
          </a:p>
          <a:p>
            <a:pPr>
              <a:buNone/>
            </a:pPr>
            <a:r>
              <a:rPr lang="ru-RU" dirty="0" smtClean="0"/>
              <a:t>7. </a:t>
            </a:r>
            <a:r>
              <a:rPr lang="ru-RU" dirty="0"/>
              <a:t>Взыскиваем суммы причиненного ущерба по распоряжению работодателя</a:t>
            </a:r>
          </a:p>
          <a:p>
            <a:pPr>
              <a:buNone/>
            </a:pPr>
            <a:r>
              <a:rPr lang="ru-RU" dirty="0"/>
              <a:t>Взыскание с виновного работника суммы причиненного ущерба, не </a:t>
            </a:r>
            <a:r>
              <a:rPr lang="ru-RU" dirty="0" smtClean="0"/>
              <a:t>превышающей </a:t>
            </a:r>
            <a:r>
              <a:rPr lang="ru-RU" dirty="0"/>
              <a:t>среднего месячного заработка, производится по </a:t>
            </a:r>
            <a:r>
              <a:rPr lang="ru-RU" dirty="0" smtClean="0"/>
              <a:t>распоряжению  работодателя</a:t>
            </a:r>
            <a:r>
              <a:rPr lang="ru-RU" dirty="0"/>
              <a:t>. Распоряжение может быть сделано </a:t>
            </a:r>
            <a:r>
              <a:rPr lang="ru-RU" i="1" dirty="0"/>
              <a:t>не позднее одного месяца со дня окончательного установления работодателем размера причиненного работником ущерба.</a:t>
            </a:r>
            <a:endParaRPr lang="ru-RU" dirty="0"/>
          </a:p>
          <a:p>
            <a:pPr>
              <a:buNone/>
            </a:pPr>
            <a:r>
              <a:rPr lang="ru-RU" dirty="0" smtClean="0"/>
              <a:t>8. </a:t>
            </a:r>
            <a:r>
              <a:rPr lang="ru-RU" dirty="0"/>
              <a:t>Получаем суммы причиненного ущерба, возмещаемого полностью или частично, при добровольном возмещении ущерба </a:t>
            </a:r>
            <a:r>
              <a:rPr lang="ru-RU" dirty="0" smtClean="0"/>
              <a:t>работником</a:t>
            </a:r>
            <a:r>
              <a:rPr lang="ru-RU" dirty="0"/>
              <a:t> </a:t>
            </a:r>
          </a:p>
          <a:p>
            <a:pPr>
              <a:buNone/>
            </a:pPr>
            <a:r>
              <a:rPr lang="ru-RU" dirty="0"/>
              <a:t>Работник, признающий себя виновным в возникновении ущерба, вправе </a:t>
            </a:r>
            <a:r>
              <a:rPr lang="ru-RU" dirty="0" smtClean="0"/>
              <a:t>добровольно </a:t>
            </a:r>
            <a:r>
              <a:rPr lang="ru-RU" dirty="0"/>
              <a:t>возместить его полностью или частично в пределах, установленных законодательством (ст. 241, 242 ТК РФ</a:t>
            </a:r>
            <a:r>
              <a:rPr lang="ru-RU" dirty="0" smtClean="0"/>
              <a:t>). ИЛИ</a:t>
            </a:r>
            <a:endParaRPr lang="ru-RU" dirty="0"/>
          </a:p>
          <a:p>
            <a:pPr>
              <a:buNone/>
            </a:pPr>
            <a:r>
              <a:rPr lang="ru-RU" dirty="0" smtClean="0"/>
              <a:t>9. </a:t>
            </a:r>
            <a:r>
              <a:rPr lang="ru-RU" dirty="0"/>
              <a:t>Обращаемся в суд за взысканием сумм причиненного работником </a:t>
            </a:r>
            <a:r>
              <a:rPr lang="ru-RU" dirty="0" smtClean="0"/>
              <a:t>ущерба.</a:t>
            </a:r>
          </a:p>
          <a:p>
            <a:pPr>
              <a:buNone/>
            </a:pPr>
            <a:r>
              <a:rPr lang="ru-RU" dirty="0"/>
              <a:t>Если работник не согласен добровольно возместить причиненный ущерб, а сумма причиненного ущерба, подлежащая взысканию с работника, превышает его </a:t>
            </a:r>
            <a:r>
              <a:rPr lang="ru-RU" i="1" dirty="0"/>
              <a:t>средний месячный заработок </a:t>
            </a:r>
            <a:r>
              <a:rPr lang="ru-RU" dirty="0"/>
              <a:t>или истек вышеуказанный </a:t>
            </a:r>
            <a:r>
              <a:rPr lang="ru-RU" i="1" dirty="0"/>
              <a:t>месячный срок, </a:t>
            </a:r>
            <a:r>
              <a:rPr lang="ru-RU" dirty="0"/>
              <a:t>взыскание может осуществляться только судом.</a:t>
            </a:r>
          </a:p>
          <a:p>
            <a:pPr>
              <a:buNone/>
            </a:pPr>
            <a:endParaRPr lang="ru-RU" dirty="0"/>
          </a:p>
          <a:p>
            <a:pPr>
              <a:buNone/>
            </a:pPr>
            <a:endParaRPr lang="ru-RU" dirty="0"/>
          </a:p>
          <a:p>
            <a:pPr>
              <a:buNone/>
            </a:pPr>
            <a:endParaRPr lang="ru-RU" dirty="0"/>
          </a:p>
          <a:p>
            <a:pPr>
              <a:buNone/>
            </a:pPr>
            <a:endParaRPr lang="ru-RU" dirty="0"/>
          </a:p>
          <a:p>
            <a:pPr>
              <a:buNone/>
            </a:pPr>
            <a:endParaRPr lang="ru-RU"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857232"/>
          </a:xfrm>
        </p:spPr>
        <p:txBody>
          <a:bodyPr>
            <a:normAutofit fontScale="90000"/>
          </a:bodyPr>
          <a:lstStyle/>
          <a:p>
            <a:r>
              <a:rPr lang="ru-RU" sz="3000" b="1" dirty="0" smtClean="0">
                <a:solidFill>
                  <a:schemeClr val="accent2">
                    <a:lumMod val="75000"/>
                  </a:schemeClr>
                </a:solidFill>
                <a:effectLst>
                  <a:outerShdw blurRad="38100" dist="38100" dir="2700000" algn="tl">
                    <a:srgbClr val="000000">
                      <a:alpha val="43137"/>
                    </a:srgbClr>
                  </a:outerShdw>
                </a:effectLst>
              </a:rPr>
              <a:t>Возмещение затрат, </a:t>
            </a:r>
            <a:br>
              <a:rPr lang="ru-RU" sz="3000" b="1" dirty="0" smtClean="0">
                <a:solidFill>
                  <a:schemeClr val="accent2">
                    <a:lumMod val="75000"/>
                  </a:schemeClr>
                </a:solidFill>
                <a:effectLst>
                  <a:outerShdw blurRad="38100" dist="38100" dir="2700000" algn="tl">
                    <a:srgbClr val="000000">
                      <a:alpha val="43137"/>
                    </a:srgbClr>
                  </a:outerShdw>
                </a:effectLst>
              </a:rPr>
            </a:br>
            <a:r>
              <a:rPr lang="ru-RU" sz="3000" b="1" dirty="0" smtClean="0">
                <a:solidFill>
                  <a:schemeClr val="accent2">
                    <a:lumMod val="75000"/>
                  </a:schemeClr>
                </a:solidFill>
                <a:effectLst>
                  <a:outerShdw blurRad="38100" dist="38100" dir="2700000" algn="tl">
                    <a:srgbClr val="000000">
                      <a:alpha val="43137"/>
                    </a:srgbClr>
                  </a:outerShdw>
                </a:effectLst>
              </a:rPr>
              <a:t>связанных с обучением работника</a:t>
            </a:r>
            <a:endParaRPr lang="ru-RU" sz="3000" b="1" dirty="0">
              <a:solidFill>
                <a:schemeClr val="accent2">
                  <a:lumMod val="75000"/>
                </a:schemeClr>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285720" y="857232"/>
            <a:ext cx="8429684" cy="6000768"/>
          </a:xfrm>
        </p:spPr>
        <p:txBody>
          <a:bodyPr>
            <a:normAutofit fontScale="32500" lnSpcReduction="20000"/>
          </a:bodyPr>
          <a:lstStyle/>
          <a:p>
            <a:pPr>
              <a:buNone/>
            </a:pPr>
            <a:r>
              <a:rPr lang="ru-RU" sz="4600" dirty="0" smtClean="0"/>
              <a:t>Статья </a:t>
            </a:r>
            <a:r>
              <a:rPr lang="ru-RU" sz="4600" dirty="0"/>
              <a:t>57 ТК РФ предусматривает возможность включить в трудовой договор, заключаемый между работником и работодателем, условие об обязанности работника отработать после обучения не менее </a:t>
            </a:r>
            <a:r>
              <a:rPr lang="ru-RU" sz="4600" dirty="0" smtClean="0"/>
              <a:t>установленного </a:t>
            </a:r>
            <a:r>
              <a:rPr lang="ru-RU" sz="4600" dirty="0"/>
              <a:t>договором срока, если обучение производилось за счет средств работодателя.</a:t>
            </a:r>
          </a:p>
          <a:p>
            <a:pPr>
              <a:buNone/>
            </a:pPr>
            <a:r>
              <a:rPr lang="ru-RU" sz="4600" dirty="0"/>
              <a:t>Норма статьи 249 ТК РФ уточняет в каком порядке работодатель может взыскать с работника суммы, затраченные на его обучение.</a:t>
            </a:r>
          </a:p>
          <a:p>
            <a:pPr>
              <a:buNone/>
            </a:pPr>
            <a:r>
              <a:rPr lang="ru-RU" sz="4600" dirty="0"/>
              <a:t>ТК РФ не определяет на какое обучение должен был быть направлен работник. </a:t>
            </a:r>
            <a:r>
              <a:rPr lang="ru-RU" sz="4600" dirty="0" smtClean="0"/>
              <a:t>Поэтому условия </a:t>
            </a:r>
            <a:r>
              <a:rPr lang="ru-RU" sz="4600" i="1" dirty="0"/>
              <a:t>договора об обучении </a:t>
            </a:r>
            <a:r>
              <a:rPr lang="ru-RU" sz="4600" dirty="0"/>
              <a:t>за счет работодателя может быть получение одного из видов </a:t>
            </a:r>
            <a:r>
              <a:rPr lang="ru-RU" sz="4600" dirty="0" smtClean="0"/>
              <a:t>образования</a:t>
            </a:r>
            <a:r>
              <a:rPr lang="ru-RU" sz="4600" dirty="0"/>
              <a:t>, предусмотренных </a:t>
            </a:r>
            <a:r>
              <a:rPr lang="ru-RU" sz="4600" dirty="0" smtClean="0"/>
              <a:t> </a:t>
            </a:r>
            <a:r>
              <a:rPr lang="ru-RU" sz="4600" i="1" dirty="0" smtClean="0"/>
              <a:t>Законом </a:t>
            </a:r>
            <a:r>
              <a:rPr lang="ru-RU" sz="4600" i="1" dirty="0"/>
              <a:t>от </a:t>
            </a:r>
            <a:r>
              <a:rPr lang="ru-RU" sz="4600" i="1" dirty="0" smtClean="0"/>
              <a:t>29.12.2012 № 273-ФЗ </a:t>
            </a:r>
            <a:r>
              <a:rPr lang="ru-RU" sz="4600" i="1" dirty="0"/>
              <a:t>«Об образовании», </a:t>
            </a:r>
            <a:r>
              <a:rPr lang="ru-RU" sz="4600" dirty="0"/>
              <a:t>по общеобразовательным программам или программам профессионального образования. Работодатель за счет собственных средств может направить </a:t>
            </a:r>
            <a:r>
              <a:rPr lang="ru-RU" sz="4600" dirty="0" smtClean="0"/>
              <a:t>работника </a:t>
            </a:r>
            <a:r>
              <a:rPr lang="ru-RU" sz="4600" dirty="0"/>
              <a:t>на повышение квалификации или на переквалификацию, взяв с него обязательство отработать после этого не менее определенного срока</a:t>
            </a:r>
            <a:r>
              <a:rPr lang="ru-RU" sz="4600" dirty="0" smtClean="0"/>
              <a:t>.</a:t>
            </a:r>
          </a:p>
          <a:p>
            <a:pPr>
              <a:buNone/>
            </a:pPr>
            <a:r>
              <a:rPr lang="ru-RU" sz="4600" dirty="0"/>
              <a:t>Статья 198 ТК РФ предусматривает заключение между работником и </a:t>
            </a:r>
            <a:r>
              <a:rPr lang="ru-RU" sz="4600" dirty="0" smtClean="0"/>
              <a:t>работодателем </a:t>
            </a:r>
            <a:r>
              <a:rPr lang="ru-RU" sz="4600" i="1" dirty="0"/>
              <a:t>ученического договора. </a:t>
            </a:r>
            <a:endParaRPr lang="ru-RU" sz="4600" i="1" dirty="0" smtClean="0"/>
          </a:p>
          <a:p>
            <a:pPr>
              <a:buNone/>
            </a:pPr>
            <a:r>
              <a:rPr lang="ru-RU" sz="4600" dirty="0"/>
              <a:t>Ученический договор должен содержать: наименование сторон; указание на конкретную профессию, специальность, квалификацию, приобретаемую учеником; обязанность работодателя обеспечить работнику возможность обучения в соответствии с ученическим договором; обязанность работника пройти обучение и в соответствии с полученной профессией, специальностью, квалификацией проработать по трудовому договору с работодателем в течение срока, установленного в ученическом договоре; срок ученичества; размер оплаты в период ученичества</a:t>
            </a:r>
            <a:r>
              <a:rPr lang="ru-RU" sz="4600" dirty="0" smtClean="0"/>
              <a:t>.</a:t>
            </a:r>
          </a:p>
          <a:p>
            <a:pPr>
              <a:buNone/>
            </a:pPr>
            <a:r>
              <a:rPr lang="ru-RU" sz="4600" dirty="0"/>
              <a:t>Обязанность отработать после обучения возникает у работника в </a:t>
            </a:r>
            <a:r>
              <a:rPr lang="ru-RU" sz="4600" dirty="0" smtClean="0"/>
              <a:t>следующих </a:t>
            </a:r>
            <a:r>
              <a:rPr lang="ru-RU" sz="4600" dirty="0"/>
              <a:t>случаях:</a:t>
            </a:r>
          </a:p>
          <a:p>
            <a:pPr lvl="0"/>
            <a:r>
              <a:rPr lang="ru-RU" sz="4600" dirty="0"/>
              <a:t>данное условие включено в трудовой договор;</a:t>
            </a:r>
          </a:p>
          <a:p>
            <a:pPr lvl="0"/>
            <a:r>
              <a:rPr lang="ru-RU" sz="4600" dirty="0"/>
              <a:t>обучение производилось за счет средств работодателя.</a:t>
            </a:r>
          </a:p>
          <a:p>
            <a:pPr>
              <a:buNone/>
            </a:pPr>
            <a:r>
              <a:rPr lang="ru-RU" sz="4600" dirty="0"/>
              <a:t>В случае увольнения без уважительных причин до истечения срока, </a:t>
            </a:r>
            <a:r>
              <a:rPr lang="ru-RU" sz="4600" dirty="0" smtClean="0"/>
              <a:t>обусловленного </a:t>
            </a:r>
            <a:r>
              <a:rPr lang="ru-RU" sz="4600" dirty="0"/>
              <a:t>трудовым договором или соглашением об обучении за счет средств работодателя, работник обязан возместить затраты, понесенные работодателем на его обучение, исчисленные пропорционально фактически не отработанному после окончания обучения времени, если иное не предусмотрено трудовым договором или соглашением об обучении.</a:t>
            </a:r>
          </a:p>
          <a:p>
            <a:pPr>
              <a:buNone/>
            </a:pPr>
            <a:endParaRPr lang="ru-RU" sz="4300" dirty="0"/>
          </a:p>
          <a:p>
            <a:pPr>
              <a:buNone/>
            </a:pPr>
            <a:endParaRPr lang="ru-RU" dirty="0"/>
          </a:p>
          <a:p>
            <a:pPr>
              <a:buNone/>
            </a:pPr>
            <a:endParaRPr lang="ru-RU"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071546"/>
          </a:xfrm>
        </p:spPr>
        <p:txBody>
          <a:bodyPr>
            <a:normAutofit/>
          </a:bodyPr>
          <a:lstStyle/>
          <a:p>
            <a:r>
              <a:rPr lang="ru-RU" sz="2500" b="1" dirty="0">
                <a:solidFill>
                  <a:schemeClr val="accent2">
                    <a:lumMod val="75000"/>
                  </a:schemeClr>
                </a:solidFill>
                <a:effectLst>
                  <a:outerShdw blurRad="38100" dist="38100" dir="2700000" algn="tl">
                    <a:srgbClr val="000000">
                      <a:alpha val="43137"/>
                    </a:srgbClr>
                  </a:outerShdw>
                </a:effectLst>
              </a:rPr>
              <a:t>Закон не раскрывает понятия </a:t>
            </a:r>
            <a:r>
              <a:rPr lang="ru-RU" sz="2500" b="1" dirty="0" smtClean="0">
                <a:solidFill>
                  <a:schemeClr val="accent2">
                    <a:lumMod val="75000"/>
                  </a:schemeClr>
                </a:solidFill>
                <a:effectLst>
                  <a:outerShdw blurRad="38100" dist="38100" dir="2700000" algn="tl">
                    <a:srgbClr val="000000">
                      <a:alpha val="43137"/>
                    </a:srgbClr>
                  </a:outerShdw>
                </a:effectLst>
              </a:rPr>
              <a:t/>
            </a:r>
            <a:br>
              <a:rPr lang="ru-RU" sz="2500" b="1" dirty="0" smtClean="0">
                <a:solidFill>
                  <a:schemeClr val="accent2">
                    <a:lumMod val="75000"/>
                  </a:schemeClr>
                </a:solidFill>
                <a:effectLst>
                  <a:outerShdw blurRad="38100" dist="38100" dir="2700000" algn="tl">
                    <a:srgbClr val="000000">
                      <a:alpha val="43137"/>
                    </a:srgbClr>
                  </a:outerShdw>
                </a:effectLst>
              </a:rPr>
            </a:br>
            <a:r>
              <a:rPr lang="ru-RU" sz="2500" b="1" dirty="0" smtClean="0">
                <a:solidFill>
                  <a:schemeClr val="accent2">
                    <a:lumMod val="75000"/>
                  </a:schemeClr>
                </a:solidFill>
                <a:effectLst>
                  <a:outerShdw blurRad="38100" dist="38100" dir="2700000" algn="tl">
                    <a:srgbClr val="000000">
                      <a:alpha val="43137"/>
                    </a:srgbClr>
                  </a:outerShdw>
                </a:effectLst>
              </a:rPr>
              <a:t>«</a:t>
            </a:r>
            <a:r>
              <a:rPr lang="ru-RU" sz="2500" b="1" dirty="0">
                <a:solidFill>
                  <a:schemeClr val="accent2">
                    <a:lumMod val="75000"/>
                  </a:schemeClr>
                </a:solidFill>
                <a:effectLst>
                  <a:outerShdw blurRad="38100" dist="38100" dir="2700000" algn="tl">
                    <a:srgbClr val="000000">
                      <a:alpha val="43137"/>
                    </a:srgbClr>
                  </a:outerShdw>
                </a:effectLst>
              </a:rPr>
              <a:t>уважительная причина увольнения». </a:t>
            </a:r>
          </a:p>
        </p:txBody>
      </p:sp>
      <p:sp>
        <p:nvSpPr>
          <p:cNvPr id="3" name="Содержимое 2"/>
          <p:cNvSpPr>
            <a:spLocks noGrp="1"/>
          </p:cNvSpPr>
          <p:nvPr>
            <p:ph idx="1"/>
          </p:nvPr>
        </p:nvSpPr>
        <p:spPr>
          <a:xfrm>
            <a:off x="214282" y="1071546"/>
            <a:ext cx="8643998" cy="5786454"/>
          </a:xfrm>
        </p:spPr>
        <p:txBody>
          <a:bodyPr>
            <a:normAutofit fontScale="47500" lnSpcReduction="20000"/>
          </a:bodyPr>
          <a:lstStyle/>
          <a:p>
            <a:pPr>
              <a:buNone/>
            </a:pPr>
            <a:r>
              <a:rPr lang="ru-RU" dirty="0" smtClean="0"/>
              <a:t>Можно </a:t>
            </a:r>
            <a:r>
              <a:rPr lang="ru-RU" dirty="0"/>
              <a:t>принять во внимание разъяснение Госкомтруда СССР и Секретариата ВЦСПС от 09.07.80 №5/12 «О порядке применения пункта 16 постановления ЦК КПСС, Совета </a:t>
            </a:r>
            <a:r>
              <a:rPr lang="ru-RU" dirty="0" smtClean="0"/>
              <a:t>Министров </a:t>
            </a:r>
            <a:r>
              <a:rPr lang="ru-RU" dirty="0"/>
              <a:t>СССР и ВЦСПС от 13 декабря 1979 г. №1117 «О дальнейшем укреплении трудовой дисциплины и сокращении текучести кадров в народном хозяйстве» (в ред. постановлений Госкомтруда СССР и Секретариата ВЦСПС от 25.10.83 №240/22-31, от 28.04.84 №127/8-50, от 19.02.86 №57/4-100).</a:t>
            </a:r>
          </a:p>
          <a:p>
            <a:pPr>
              <a:buNone/>
            </a:pPr>
            <a:r>
              <a:rPr lang="ru-RU" dirty="0"/>
              <a:t>Согласно этому разъяснению причина увольнения по собственному </a:t>
            </a:r>
            <a:r>
              <a:rPr lang="ru-RU" dirty="0" smtClean="0"/>
              <a:t>желанию </a:t>
            </a:r>
            <a:r>
              <a:rPr lang="ru-RU" dirty="0"/>
              <a:t>считается уважительной, если трудовой договор расторгнут вследствие:</a:t>
            </a:r>
          </a:p>
          <a:p>
            <a:pPr>
              <a:buNone/>
            </a:pPr>
            <a:r>
              <a:rPr lang="ru-RU" dirty="0" smtClean="0"/>
              <a:t>- перевода </a:t>
            </a:r>
            <a:r>
              <a:rPr lang="ru-RU" dirty="0"/>
              <a:t>мужа или жены на работу в другую местность, направления мужа или жены на работу либо для прохождения службы за границу, переезда в другую местность;</a:t>
            </a:r>
          </a:p>
          <a:p>
            <a:pPr>
              <a:buNone/>
            </a:pPr>
            <a:r>
              <a:rPr lang="ru-RU" dirty="0" smtClean="0"/>
              <a:t>- болезни</a:t>
            </a:r>
            <a:r>
              <a:rPr lang="ru-RU" dirty="0"/>
              <a:t>, препятствующей продолжению работы или проживанию в данной местности (согласно медицинскому заключению, вынесенному в установленном порядке);</a:t>
            </a:r>
          </a:p>
          <a:p>
            <a:pPr lvl="0">
              <a:buNone/>
            </a:pPr>
            <a:r>
              <a:rPr lang="ru-RU" dirty="0" smtClean="0"/>
              <a:t> - необходимости </a:t>
            </a:r>
            <a:r>
              <a:rPr lang="ru-RU" dirty="0"/>
              <a:t>ухода за больными членами семьи (при наличии </a:t>
            </a:r>
            <a:r>
              <a:rPr lang="ru-RU" dirty="0" smtClean="0"/>
              <a:t>медицинского </a:t>
            </a:r>
            <a:r>
              <a:rPr lang="ru-RU" dirty="0"/>
              <a:t>заключения) или инвалидами I группы;</a:t>
            </a:r>
          </a:p>
          <a:p>
            <a:pPr lvl="0">
              <a:buNone/>
            </a:pPr>
            <a:r>
              <a:rPr lang="ru-RU" dirty="0" smtClean="0"/>
              <a:t> - переезда </a:t>
            </a:r>
            <a:r>
              <a:rPr lang="ru-RU" dirty="0"/>
              <a:t>в другую местность в порядке организованного набора рабочих, сельскохозяйственного переселения, общественного призыва, а также в других случаях, когда в соответствии с решениями Правительства СССР администрация обязана беспрепятственно отпускать рабочих и </a:t>
            </a:r>
            <a:r>
              <a:rPr lang="ru-RU" dirty="0" smtClean="0"/>
              <a:t>служащих </a:t>
            </a:r>
            <a:r>
              <a:rPr lang="ru-RU" dirty="0"/>
              <a:t>для работы на предприятиях и в организациях отдельных отраслей народного хозяйства;</a:t>
            </a:r>
          </a:p>
          <a:p>
            <a:pPr lvl="0">
              <a:buNone/>
            </a:pPr>
            <a:r>
              <a:rPr lang="ru-RU" dirty="0" smtClean="0"/>
              <a:t> - избрания </a:t>
            </a:r>
            <a:r>
              <a:rPr lang="ru-RU" dirty="0"/>
              <a:t>на должности, замещаемые по конкурсу;</a:t>
            </a:r>
          </a:p>
          <a:p>
            <a:pPr lvl="0">
              <a:buNone/>
            </a:pPr>
            <a:r>
              <a:rPr lang="ru-RU" dirty="0" smtClean="0"/>
              <a:t> - зачисления </a:t>
            </a:r>
            <a:r>
              <a:rPr lang="ru-RU" dirty="0"/>
              <a:t>в высшее, среднее специальное или иное учебное заведение, в аспирантуру либо клиническую ординатуру;</a:t>
            </a:r>
          </a:p>
          <a:p>
            <a:pPr lvl="0">
              <a:buNone/>
            </a:pPr>
            <a:r>
              <a:rPr lang="ru-RU" dirty="0" smtClean="0"/>
              <a:t> - нарушения </a:t>
            </a:r>
            <a:r>
              <a:rPr lang="ru-RU" dirty="0"/>
              <a:t>работодателем коллективного или трудового договора. </a:t>
            </a:r>
            <a:endParaRPr lang="ru-RU" dirty="0" smtClean="0"/>
          </a:p>
          <a:p>
            <a:pPr lvl="0">
              <a:buNone/>
            </a:pPr>
            <a:r>
              <a:rPr lang="ru-RU" dirty="0" smtClean="0"/>
              <a:t>Уважительным </a:t>
            </a:r>
            <a:r>
              <a:rPr lang="ru-RU" dirty="0"/>
              <a:t>признается повторное увольнение по собственному </a:t>
            </a:r>
            <a:r>
              <a:rPr lang="ru-RU" dirty="0" smtClean="0"/>
              <a:t>желанию  инвалидов</a:t>
            </a:r>
            <a:r>
              <a:rPr lang="ru-RU" dirty="0"/>
              <a:t>, пенсионеров по старости, беременных женщин, матерей, имеющих детей в возрасте до 8 лет, а также рабочих и служащих, имеющих на своем иждивении трех или более детей, не достигших 16 (для учащихся - 18) лет.</a:t>
            </a:r>
          </a:p>
          <a:p>
            <a:pPr>
              <a:buNone/>
            </a:pPr>
            <a:r>
              <a:rPr lang="ru-RU" b="1" dirty="0"/>
              <a:t>Затраты, подлежащие возмещению, исчисляются пропорционально фактически не отработанному после окончания обучения времени. Однако трудовым договором, ученическим договором или специальным соглашением может быть предусмотрен и иной порядок возмещения ущерба.</a:t>
            </a:r>
          </a:p>
          <a:p>
            <a:pPr>
              <a:buNone/>
            </a:pPr>
            <a:endParaRPr lang="ru-RU"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Содержимое 2"/>
          <p:cNvSpPr>
            <a:spLocks noGrp="1"/>
          </p:cNvSpPr>
          <p:nvPr>
            <p:ph sz="quarter" idx="1"/>
          </p:nvPr>
        </p:nvSpPr>
        <p:spPr>
          <a:xfrm>
            <a:off x="428596" y="428604"/>
            <a:ext cx="8072467" cy="5808684"/>
          </a:xfrm>
        </p:spPr>
        <p:txBody>
          <a:bodyPr>
            <a:noAutofit/>
          </a:bodyPr>
          <a:lstStyle/>
          <a:p>
            <a:pPr marL="0" indent="0" algn="ctr" eaLnBrk="1" fontAlgn="auto" hangingPunct="1">
              <a:lnSpc>
                <a:spcPct val="120000"/>
              </a:lnSpc>
              <a:spcBef>
                <a:spcPct val="0"/>
              </a:spcBef>
              <a:spcAft>
                <a:spcPts val="0"/>
              </a:spcAft>
              <a:buFont typeface="Arial" charset="0"/>
              <a:buNone/>
              <a:defRPr/>
            </a:pPr>
            <a:r>
              <a:rPr lang="ru-RU" sz="2000" b="1" dirty="0" smtClean="0">
                <a:solidFill>
                  <a:schemeClr val="accent2">
                    <a:lumMod val="75000"/>
                  </a:schemeClr>
                </a:solidFill>
                <a:cs typeface="Times New Roman" pitchFamily="18" charset="0"/>
              </a:rPr>
              <a:t>Договор о полной материальной ответственности</a:t>
            </a:r>
          </a:p>
          <a:p>
            <a:pPr marL="0" indent="363538" algn="ctr">
              <a:buFont typeface="Wingdings" pitchFamily="2" charset="2"/>
              <a:buNone/>
              <a:defRPr/>
            </a:pPr>
            <a:r>
              <a:rPr lang="ru-RU" sz="1700" dirty="0" smtClean="0"/>
              <a:t>Для привлечения работника к полной материальной ответственности согласно статье 244 Трудового Кодекса необходимо наличие следующих условий:</a:t>
            </a:r>
          </a:p>
          <a:p>
            <a:pPr marL="0" indent="363538" algn="ctr">
              <a:buFont typeface="Wingdings" pitchFamily="2" charset="2"/>
              <a:buNone/>
              <a:defRPr/>
            </a:pPr>
            <a:r>
              <a:rPr lang="ru-RU" sz="1700" dirty="0" smtClean="0"/>
              <a:t>- достижение работником возраста 18 лет (ч. 1 ст. 244 ТК РФ)</a:t>
            </a:r>
          </a:p>
          <a:p>
            <a:pPr marL="0" indent="363538" algn="ctr">
              <a:buFont typeface="Wingdings" pitchFamily="2" charset="2"/>
              <a:buNone/>
              <a:defRPr/>
            </a:pPr>
            <a:r>
              <a:rPr lang="ru-RU" sz="1700" dirty="0" smtClean="0"/>
              <a:t>- выполнение работником функций, которые связаны с обслуживанием денежных, товарных ценностей, по должности, предусмотренной Перечнем должностей и работ, замещаемых или выполняемых работниками, с которыми работодатель может заключать письменные договоры о полной индивидуальной материальной ответственности за недостачу вверенного имущества;</a:t>
            </a:r>
          </a:p>
          <a:p>
            <a:pPr marL="0" indent="363538" algn="ctr">
              <a:buFont typeface="Wingdings" pitchFamily="2" charset="2"/>
              <a:buNone/>
              <a:defRPr/>
            </a:pPr>
            <a:r>
              <a:rPr lang="ru-RU" sz="1700" dirty="0" smtClean="0"/>
              <a:t>- заключение договора о полной индивидуальной материальной ответственности. Заключение такого договора является правом работодателя, а не обязанностью. </a:t>
            </a:r>
            <a:r>
              <a:rPr lang="ru-RU" sz="1700" dirty="0" err="1" smtClean="0">
                <a:solidFill>
                  <a:srgbClr val="FF0000"/>
                </a:solidFill>
              </a:rPr>
              <a:t>Незаключение</a:t>
            </a:r>
            <a:r>
              <a:rPr lang="ru-RU" sz="1700" dirty="0" smtClean="0">
                <a:solidFill>
                  <a:srgbClr val="FF0000"/>
                </a:solidFill>
              </a:rPr>
              <a:t> таких договоров с работниками означает освобождение последних от обязанности нести полную материальную ответственность;</a:t>
            </a:r>
          </a:p>
          <a:p>
            <a:pPr marL="0" indent="363538" algn="ctr">
              <a:buFont typeface="Wingdings" pitchFamily="2" charset="2"/>
              <a:buNone/>
              <a:defRPr/>
            </a:pPr>
            <a:r>
              <a:rPr lang="ru-RU" sz="1700" dirty="0" smtClean="0"/>
              <a:t>- совершение работником виновных и противоправных действий при обслуживании вверенных ему ценностей;</a:t>
            </a:r>
          </a:p>
          <a:p>
            <a:pPr marL="0" indent="363538" algn="ctr">
              <a:buFont typeface="Wingdings" pitchFamily="2" charset="2"/>
              <a:buNone/>
              <a:defRPr/>
            </a:pPr>
            <a:r>
              <a:rPr lang="ru-RU" sz="1700" dirty="0" smtClean="0"/>
              <a:t>- причинно-следственная связь.</a:t>
            </a:r>
          </a:p>
          <a:p>
            <a:pPr marL="0" indent="363538" algn="ctr">
              <a:buFont typeface="Wingdings" pitchFamily="2" charset="2"/>
              <a:buNone/>
              <a:defRPr/>
            </a:pPr>
            <a:r>
              <a:rPr lang="ru-RU" sz="1700" dirty="0" smtClean="0"/>
              <a:t>Наличие правомерно заключенного договора о полной индивидуальной материальной ответственности и отсутствие обстоятельств, исключающих такую ответственность, являются основанием для взыскания с работника материального ущерба.</a:t>
            </a:r>
            <a:endParaRPr lang="ru-RU" sz="1700" dirty="0" smtClean="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Содержимое 2"/>
          <p:cNvSpPr>
            <a:spLocks noGrp="1"/>
          </p:cNvSpPr>
          <p:nvPr>
            <p:ph sz="quarter" idx="1"/>
          </p:nvPr>
        </p:nvSpPr>
        <p:spPr>
          <a:xfrm>
            <a:off x="428625" y="214290"/>
            <a:ext cx="8072438" cy="6500858"/>
          </a:xfrm>
        </p:spPr>
        <p:txBody>
          <a:bodyPr>
            <a:normAutofit fontScale="62500" lnSpcReduction="20000"/>
          </a:bodyPr>
          <a:lstStyle/>
          <a:p>
            <a:pPr marL="11113" indent="-11113" algn="ctr">
              <a:buFont typeface="Wingdings" pitchFamily="2" charset="2"/>
              <a:buNone/>
              <a:defRPr/>
            </a:pPr>
            <a:r>
              <a:rPr lang="ru-RU" sz="2600" b="1" dirty="0" smtClean="0">
                <a:solidFill>
                  <a:schemeClr val="accent2">
                    <a:lumMod val="75000"/>
                  </a:schemeClr>
                </a:solidFill>
              </a:rPr>
              <a:t>Категории работников, с которыми можно заключать договоры о полной материальной ответственности</a:t>
            </a:r>
          </a:p>
          <a:p>
            <a:pPr marL="0" indent="363538" algn="just">
              <a:buFont typeface="Wingdings" pitchFamily="2" charset="2"/>
              <a:buNone/>
              <a:defRPr/>
            </a:pPr>
            <a:endParaRPr lang="ru-RU" sz="1800" dirty="0" smtClean="0"/>
          </a:p>
          <a:p>
            <a:pPr marL="0" indent="0" algn="just">
              <a:spcBef>
                <a:spcPts val="0"/>
              </a:spcBef>
              <a:buFont typeface="Wingdings" pitchFamily="2" charset="2"/>
              <a:buNone/>
              <a:defRPr/>
            </a:pPr>
            <a:r>
              <a:rPr lang="ru-RU" sz="2400" dirty="0" smtClean="0"/>
              <a:t>Работодатель может заключать индивидуальные договоры о полной материальной ответственности только с работниками определенных категорий.</a:t>
            </a:r>
          </a:p>
          <a:p>
            <a:pPr marL="0" indent="0" algn="just">
              <a:spcBef>
                <a:spcPts val="0"/>
              </a:spcBef>
              <a:buFont typeface="Wingdings" pitchFamily="2" charset="2"/>
              <a:buNone/>
              <a:defRPr/>
            </a:pPr>
            <a:endParaRPr lang="ru-RU" sz="2400" dirty="0" smtClean="0"/>
          </a:p>
          <a:p>
            <a:pPr algn="ctr">
              <a:buNone/>
            </a:pPr>
            <a:r>
              <a:rPr lang="ru-RU" sz="2400" b="1" dirty="0" smtClean="0"/>
              <a:t>МИНИСТЕРСТВО ТРУДА И СОЦИАЛЬНОГО РАЗВИТИЯ  РОССИЙСКОЙ ФЕДЕРАЦИИ </a:t>
            </a:r>
          </a:p>
          <a:p>
            <a:pPr algn="ctr">
              <a:buNone/>
            </a:pPr>
            <a:r>
              <a:rPr lang="ru-RU" sz="2400" b="1" dirty="0" smtClean="0"/>
              <a:t>ПОСТАНОВЛЕНИЕ   от 31 декабря 2002 г. N 85 </a:t>
            </a:r>
          </a:p>
          <a:p>
            <a:pPr algn="ctr">
              <a:buNone/>
            </a:pPr>
            <a:r>
              <a:rPr lang="ru-RU" sz="2400" b="1" dirty="0" smtClean="0"/>
              <a:t>« ОБ УТВЕРЖДЕНИИ ПЕРЕЧНЕЙ ДОЛЖНОСТЕЙ И РАБОТ, ЗАМЕЩАЕМЫХ ИЛИ ВЫПОЛНЯЕМЫХ  РАБОТНИКАМИ, С КОТОРЫМИ РАБОТОДАТЕЛЬ МОЖЕТ ЗАКЛЮЧАТЬ ПИСЬМЕННЫЕ  ДОГОВОРЫ О ПОЛНОЙ ИНДИВИДУАЛЬНОЙ ИЛИ КОЛЛЕКТИВНОЙ (БРИГАДНОЙ) МАТЕРИАЛЬНОЙ  ОТВЕТСТВЕННОСТИ, А ТАКЖЕ ТИПОВЫХ ФОРМ ДОГОВОРОВ О ПОЛНОЙ  МАТЕРИАЛЬНОЙ ОТВЕТСТВЕННОСТИ»</a:t>
            </a:r>
          </a:p>
          <a:p>
            <a:pPr marL="0" indent="0" algn="just">
              <a:spcBef>
                <a:spcPts val="0"/>
              </a:spcBef>
              <a:buFont typeface="Wingdings" pitchFamily="2" charset="2"/>
              <a:buNone/>
              <a:defRPr/>
            </a:pPr>
            <a:endParaRPr lang="ru-RU" sz="2400" dirty="0" smtClean="0"/>
          </a:p>
          <a:p>
            <a:pPr marL="0" indent="0" algn="just">
              <a:spcBef>
                <a:spcPts val="0"/>
              </a:spcBef>
              <a:buFont typeface="Wingdings" pitchFamily="2" charset="2"/>
              <a:buNone/>
              <a:defRPr/>
            </a:pPr>
            <a:r>
              <a:rPr lang="ru-RU" sz="2400" dirty="0" smtClean="0"/>
              <a:t>Перечень состоит из двух разделов. В первом указаны должности, которые предусматривают заключение индивидуальных договоров о полной материальной ответственности с работниками, их замещающими. В частности, это кассиры, контролеры, кассиры-контролеры (в том числе старшие), а также другие работники, выполняющие обязанности кассиров (контролеров). </a:t>
            </a:r>
          </a:p>
          <a:p>
            <a:pPr marL="0" indent="0" algn="just">
              <a:spcBef>
                <a:spcPts val="0"/>
              </a:spcBef>
              <a:buFont typeface="Wingdings" pitchFamily="2" charset="2"/>
              <a:buNone/>
              <a:defRPr/>
            </a:pPr>
            <a:endParaRPr lang="ru-RU" sz="2400" dirty="0" smtClean="0"/>
          </a:p>
          <a:p>
            <a:pPr marL="0" indent="0" algn="just">
              <a:spcBef>
                <a:spcPts val="0"/>
              </a:spcBef>
              <a:buFont typeface="Wingdings" pitchFamily="2" charset="2"/>
              <a:buNone/>
              <a:defRPr/>
            </a:pPr>
            <a:r>
              <a:rPr lang="ru-RU" sz="2400" dirty="0" smtClean="0"/>
              <a:t>Во втором разделе перечислены виды работ, выполнение которых также позволяет работодателю заключить с работниками индивидуальные договоры о полной материальной ответственности. Такими, в частности, являются работы: по приему и выплате всех видов платежей; по расчетам при продаже (реализации) товаров, продукции и услуг (в том числе не через кассу, через кассу, без кассы через продавца, через официанта или иное лицо, ответственное за осуществление расчетов); по обслуживанию торговых и денежных автоматов; по изготовлению и хранению всех видов билетов, талонов, абонементов (включая абонементы и талоны на отпуск пищи (продуктов питания)) и других знаков (документов), предназначенных для расчетов за услуги.</a:t>
            </a:r>
          </a:p>
          <a:p>
            <a:pPr marL="0" indent="0" algn="just">
              <a:spcBef>
                <a:spcPts val="0"/>
              </a:spcBef>
              <a:buFont typeface="Wingdings" pitchFamily="2" charset="2"/>
              <a:buNone/>
              <a:defRPr/>
            </a:pPr>
            <a:endParaRPr lang="ru-RU" sz="2400" b="1" i="1" dirty="0" smtClean="0">
              <a:solidFill>
                <a:srgbClr val="FF0000"/>
              </a:solidFill>
            </a:endParaRPr>
          </a:p>
          <a:p>
            <a:pPr marL="0" indent="0" algn="just">
              <a:spcBef>
                <a:spcPts val="0"/>
              </a:spcBef>
              <a:buFont typeface="Wingdings" pitchFamily="2" charset="2"/>
              <a:buNone/>
              <a:defRPr/>
            </a:pPr>
            <a:r>
              <a:rPr lang="ru-RU" sz="2400" b="1" i="1" dirty="0" smtClean="0">
                <a:solidFill>
                  <a:srgbClr val="FF0000"/>
                </a:solidFill>
              </a:rPr>
              <a:t>Важно! </a:t>
            </a:r>
            <a:r>
              <a:rPr lang="ru-RU" sz="2400" b="1" i="1" dirty="0" smtClean="0"/>
              <a:t>Работодатель не вправе заключать письменные договоры о материальной ответственности, если должность работника или конкретная поручаемая ему работа не предусмотрена указанным Перечнем (ст. 244 ТК РФ, письмо </a:t>
            </a:r>
            <a:r>
              <a:rPr lang="ru-RU" sz="2400" b="1" i="1" dirty="0" err="1" smtClean="0"/>
              <a:t>Роструда</a:t>
            </a:r>
            <a:r>
              <a:rPr lang="ru-RU" sz="2400" b="1" i="1" dirty="0" smtClean="0"/>
              <a:t> от 19 октября 2006 г. № 1746-6-1).</a:t>
            </a:r>
            <a:endParaRPr lang="ru-RU" sz="2400" dirty="0" smtClean="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57200" y="274638"/>
            <a:ext cx="8229600" cy="868346"/>
          </a:xfrm>
        </p:spPr>
        <p:txBody>
          <a:bodyPr>
            <a:noAutofit/>
          </a:bodyPr>
          <a:lstStyle/>
          <a:p>
            <a:r>
              <a:rPr lang="ru-RU" sz="3000" b="1" dirty="0" smtClean="0">
                <a:solidFill>
                  <a:schemeClr val="accent2">
                    <a:lumMod val="75000"/>
                  </a:schemeClr>
                </a:solidFill>
                <a:effectLst>
                  <a:outerShdw blurRad="38100" dist="38100" dir="2700000" algn="tl">
                    <a:srgbClr val="000000">
                      <a:alpha val="43137"/>
                    </a:srgbClr>
                  </a:outerShdw>
                </a:effectLst>
              </a:rPr>
              <a:t>Материальная ответственность сторон трудового договора </a:t>
            </a:r>
            <a:r>
              <a:rPr lang="ru-RU" sz="3600" b="1" dirty="0" smtClean="0">
                <a:solidFill>
                  <a:schemeClr val="accent2">
                    <a:lumMod val="75000"/>
                  </a:schemeClr>
                </a:solidFill>
                <a:effectLst>
                  <a:outerShdw blurRad="38100" dist="38100" dir="2700000" algn="tl">
                    <a:srgbClr val="000000">
                      <a:alpha val="43137"/>
                    </a:srgbClr>
                  </a:outerShdw>
                </a:effectLst>
              </a:rPr>
              <a:t/>
            </a:r>
            <a:br>
              <a:rPr lang="ru-RU" sz="3600" b="1" dirty="0" smtClean="0">
                <a:solidFill>
                  <a:schemeClr val="accent2">
                    <a:lumMod val="75000"/>
                  </a:schemeClr>
                </a:solidFill>
                <a:effectLst>
                  <a:outerShdw blurRad="38100" dist="38100" dir="2700000" algn="tl">
                    <a:srgbClr val="000000">
                      <a:alpha val="43137"/>
                    </a:srgbClr>
                  </a:outerShdw>
                </a:effectLst>
              </a:rPr>
            </a:br>
            <a:endParaRPr lang="ru-RU" sz="3400" dirty="0"/>
          </a:p>
        </p:txBody>
      </p:sp>
      <p:sp>
        <p:nvSpPr>
          <p:cNvPr id="3" name="Содержимое 2"/>
          <p:cNvSpPr>
            <a:spLocks noGrp="1"/>
          </p:cNvSpPr>
          <p:nvPr>
            <p:ph idx="1"/>
          </p:nvPr>
        </p:nvSpPr>
        <p:spPr>
          <a:xfrm>
            <a:off x="457200" y="928670"/>
            <a:ext cx="8229600" cy="5929330"/>
          </a:xfrm>
        </p:spPr>
        <p:txBody>
          <a:bodyPr>
            <a:normAutofit fontScale="40000" lnSpcReduction="20000"/>
          </a:bodyPr>
          <a:lstStyle/>
          <a:p>
            <a:pPr>
              <a:buNone/>
            </a:pPr>
            <a:r>
              <a:rPr lang="ru-RU" sz="4300" dirty="0" smtClean="0"/>
              <a:t>является одним из </a:t>
            </a:r>
            <a:r>
              <a:rPr lang="ru-RU" sz="4300" dirty="0"/>
              <a:t>видов юридической ответственности и имеет ряд специфических черт, позволяющих отграничить ее от иных видов. </a:t>
            </a:r>
            <a:endParaRPr lang="ru-RU" sz="4300" dirty="0" smtClean="0"/>
          </a:p>
          <a:p>
            <a:pPr>
              <a:buNone/>
            </a:pPr>
            <a:r>
              <a:rPr lang="ru-RU" sz="4300" dirty="0" smtClean="0"/>
              <a:t>Субъектами </a:t>
            </a:r>
            <a:r>
              <a:rPr lang="ru-RU" sz="4300" dirty="0"/>
              <a:t>материальной ответственности могут быть только стороны трудового правоотношения; </a:t>
            </a:r>
            <a:r>
              <a:rPr lang="ru-RU" sz="4300" dirty="0" smtClean="0"/>
              <a:t>работодатель </a:t>
            </a:r>
            <a:r>
              <a:rPr lang="ru-RU" sz="4300" dirty="0"/>
              <a:t>отвечает перед работником</a:t>
            </a:r>
            <a:r>
              <a:rPr lang="ru-RU" sz="4300" dirty="0" smtClean="0"/>
              <a:t>, </a:t>
            </a:r>
            <a:r>
              <a:rPr lang="ru-RU" sz="4300" dirty="0"/>
              <a:t>в полном размере, в то время как работник по общему правилу несет ограниченную материальную ответственность перед работодателем</a:t>
            </a:r>
            <a:r>
              <a:rPr lang="ru-RU" sz="4300" dirty="0" smtClean="0"/>
              <a:t>.</a:t>
            </a:r>
          </a:p>
          <a:p>
            <a:pPr>
              <a:buNone/>
            </a:pPr>
            <a:r>
              <a:rPr lang="ru-RU" sz="4300" dirty="0"/>
              <a:t>В соответствии со ст. 233 ТК РФ материальная ответственность наступает за ущерб, причиненный стороне трудового договора другой стороной этого договора в результате ее противоправного и виновного </a:t>
            </a:r>
            <a:r>
              <a:rPr lang="ru-RU" sz="4300" dirty="0" smtClean="0"/>
              <a:t>поведения.</a:t>
            </a:r>
          </a:p>
          <a:p>
            <a:pPr>
              <a:buNone/>
            </a:pPr>
            <a:r>
              <a:rPr lang="ru-RU" sz="4300" dirty="0" smtClean="0"/>
              <a:t>Возможность </a:t>
            </a:r>
            <a:r>
              <a:rPr lang="ru-RU" sz="4300" dirty="0"/>
              <a:t>привлечения работника к материальной ответственности определяется совокупностью следующих условий:</a:t>
            </a:r>
          </a:p>
          <a:p>
            <a:pPr lvl="0"/>
            <a:r>
              <a:rPr lang="ru-RU" sz="4300" dirty="0"/>
              <a:t>Наличие ущерба. Часть 1 ст. 247 ТК РФ предусматривает обязанность работодателя установить причины возникновения причиненного ему ущерба и его размер.</a:t>
            </a:r>
          </a:p>
          <a:p>
            <a:pPr lvl="0"/>
            <a:r>
              <a:rPr lang="ru-RU" sz="4300" dirty="0"/>
              <a:t>Наличие противоправного поведения (действий или бездействия) </a:t>
            </a:r>
            <a:r>
              <a:rPr lang="ru-RU" sz="4300" dirty="0" smtClean="0"/>
              <a:t>работника</a:t>
            </a:r>
            <a:r>
              <a:rPr lang="ru-RU" sz="4300" dirty="0"/>
              <a:t>. Поведение работника признается противоправным, если им нарушены обязанности, возложенные на него правовыми нормами, трудовым договором.</a:t>
            </a:r>
          </a:p>
          <a:p>
            <a:pPr lvl="0"/>
            <a:r>
              <a:rPr lang="ru-RU" sz="4300" dirty="0"/>
              <a:t>Наличие вины работника в причинении ущерба</a:t>
            </a:r>
            <a:r>
              <a:rPr lang="ru-RU" sz="4300" dirty="0" smtClean="0"/>
              <a:t>.</a:t>
            </a:r>
          </a:p>
          <a:p>
            <a:pPr lvl="0">
              <a:buNone/>
            </a:pPr>
            <a:r>
              <a:rPr lang="ru-RU" sz="4300" dirty="0"/>
              <a:t>Виновным является такое поведение работника, когда он поступает умышленно или неосторожно. </a:t>
            </a:r>
            <a:endParaRPr lang="ru-RU" sz="4300" dirty="0" smtClean="0"/>
          </a:p>
          <a:p>
            <a:r>
              <a:rPr lang="ru-RU" sz="4300" dirty="0"/>
              <a:t>Причинная связь между противоправным и виновным поведением </a:t>
            </a:r>
            <a:r>
              <a:rPr lang="ru-RU" sz="4300" dirty="0" smtClean="0"/>
              <a:t>работника </a:t>
            </a:r>
            <a:r>
              <a:rPr lang="ru-RU" sz="4300" dirty="0"/>
              <a:t>и ущербом, возникшим у работодателя.</a:t>
            </a:r>
          </a:p>
          <a:p>
            <a:pPr>
              <a:buNone/>
            </a:pPr>
            <a:r>
              <a:rPr lang="ru-RU" sz="4300" dirty="0"/>
              <a:t>Причинная связь означает, что ущерб наступил не случайно, а именно в результате виновного противоправного поведения (действий или </a:t>
            </a:r>
            <a:r>
              <a:rPr lang="ru-RU" sz="4300" dirty="0" smtClean="0"/>
              <a:t>бездействия</a:t>
            </a:r>
            <a:r>
              <a:rPr lang="ru-RU" sz="4300" dirty="0"/>
              <a:t>) работника. </a:t>
            </a:r>
          </a:p>
          <a:p>
            <a:pPr>
              <a:buNone/>
            </a:pPr>
            <a:endParaRPr lang="ru-RU" sz="3600" b="1" dirty="0"/>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1214446"/>
          </a:xfrm>
        </p:spPr>
        <p:txBody>
          <a:bodyPr>
            <a:normAutofit fontScale="90000"/>
          </a:bodyPr>
          <a:lstStyle/>
          <a:p>
            <a:r>
              <a:rPr lang="ru-RU" sz="2500" b="1" dirty="0">
                <a:solidFill>
                  <a:schemeClr val="accent2">
                    <a:lumMod val="75000"/>
                  </a:schemeClr>
                </a:solidFill>
                <a:effectLst>
                  <a:outerShdw blurRad="38100" dist="38100" dir="2700000" algn="tl">
                    <a:srgbClr val="000000">
                      <a:alpha val="43137"/>
                    </a:srgbClr>
                  </a:outerShdw>
                </a:effectLst>
              </a:rPr>
              <a:t>И</a:t>
            </a:r>
            <a:r>
              <a:rPr lang="ru-RU" sz="2500" b="1" dirty="0" smtClean="0">
                <a:solidFill>
                  <a:schemeClr val="accent2">
                    <a:lumMod val="75000"/>
                  </a:schemeClr>
                </a:solidFill>
                <a:effectLst>
                  <a:outerShdw blurRad="38100" dist="38100" dir="2700000" algn="tl">
                    <a:srgbClr val="000000">
                      <a:alpha val="43137"/>
                    </a:srgbClr>
                  </a:outerShdw>
                </a:effectLst>
              </a:rPr>
              <a:t>сключающие материальную ответственность работника случаи предусмотрены в ст. 239 ТК РФ:</a:t>
            </a:r>
            <a:br>
              <a:rPr lang="ru-RU" sz="2500" b="1" dirty="0" smtClean="0">
                <a:solidFill>
                  <a:schemeClr val="accent2">
                    <a:lumMod val="75000"/>
                  </a:schemeClr>
                </a:solidFill>
                <a:effectLst>
                  <a:outerShdw blurRad="38100" dist="38100" dir="2700000" algn="tl">
                    <a:srgbClr val="000000">
                      <a:alpha val="43137"/>
                    </a:srgbClr>
                  </a:outerShdw>
                </a:effectLst>
              </a:rPr>
            </a:br>
            <a:endParaRPr lang="ru-RU" sz="2500" b="1" dirty="0">
              <a:solidFill>
                <a:schemeClr val="accent2">
                  <a:lumMod val="75000"/>
                </a:schemeClr>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1071546"/>
            <a:ext cx="8229600" cy="5786454"/>
          </a:xfrm>
        </p:spPr>
        <p:txBody>
          <a:bodyPr>
            <a:normAutofit fontScale="47500" lnSpcReduction="20000"/>
          </a:bodyPr>
          <a:lstStyle/>
          <a:p>
            <a:pPr lvl="0"/>
            <a:r>
              <a:rPr lang="ru-RU" sz="3400" dirty="0" smtClean="0"/>
              <a:t>непреодолимая сила - </a:t>
            </a:r>
            <a:r>
              <a:rPr lang="ru-RU" sz="3400" dirty="0"/>
              <a:t>понимают чрезвычайные и </a:t>
            </a:r>
            <a:r>
              <a:rPr lang="ru-RU" sz="3400" dirty="0" smtClean="0"/>
              <a:t>непредотвратимые </a:t>
            </a:r>
            <a:r>
              <a:rPr lang="ru-RU" sz="3400" dirty="0"/>
              <a:t>при данных условиях обстоятельства. Например, речь может идти о стихийном бедствии, в результате которого произошли недостача и порча имущества работодателя, вверенного работнику</a:t>
            </a:r>
            <a:r>
              <a:rPr lang="ru-RU" sz="3400" dirty="0" smtClean="0"/>
              <a:t>;</a:t>
            </a:r>
            <a:endParaRPr lang="ru-RU" sz="3400" dirty="0"/>
          </a:p>
          <a:p>
            <a:r>
              <a:rPr lang="ru-RU" sz="3400" dirty="0"/>
              <a:t>нормальный хозяйственный </a:t>
            </a:r>
            <a:r>
              <a:rPr lang="ru-RU" sz="3400" dirty="0" smtClean="0"/>
              <a:t>риск - </a:t>
            </a:r>
            <a:r>
              <a:rPr lang="ru-RU" sz="3400" dirty="0"/>
              <a:t>отнесены действия работника в следующих случаях:</a:t>
            </a:r>
          </a:p>
          <a:p>
            <a:pPr lvl="0">
              <a:buNone/>
            </a:pPr>
            <a:r>
              <a:rPr lang="ru-RU" sz="3400" dirty="0"/>
              <a:t>когда действия соответствуют современным знаниям и </a:t>
            </a:r>
            <a:r>
              <a:rPr lang="ru-RU" sz="3400" dirty="0" smtClean="0"/>
              <a:t>опыту; когда </a:t>
            </a:r>
            <a:r>
              <a:rPr lang="ru-RU" sz="3400" dirty="0"/>
              <a:t>поставленная цель не могла быть достигнута </a:t>
            </a:r>
            <a:r>
              <a:rPr lang="ru-RU" sz="3400" dirty="0" smtClean="0"/>
              <a:t>иначе; если </a:t>
            </a:r>
            <a:r>
              <a:rPr lang="ru-RU" sz="3400" dirty="0"/>
              <a:t>работник надлежащим образом выполнил возложенные на него должностные обязанности, проявил определенную степень заботливости и осмотрительности, принял меры для предотвращения </a:t>
            </a:r>
            <a:r>
              <a:rPr lang="ru-RU" sz="3400" dirty="0" smtClean="0"/>
              <a:t>ущерба; когда </a:t>
            </a:r>
            <a:r>
              <a:rPr lang="ru-RU" sz="3400" dirty="0"/>
              <a:t>объектом риска являлись материальные ценности, а не жизнь и здоровье </a:t>
            </a:r>
            <a:r>
              <a:rPr lang="ru-RU" sz="3400" dirty="0" smtClean="0"/>
              <a:t>людей</a:t>
            </a:r>
            <a:r>
              <a:rPr lang="ru-RU" sz="3400" dirty="0"/>
              <a:t>;</a:t>
            </a:r>
          </a:p>
          <a:p>
            <a:pPr lvl="0"/>
            <a:r>
              <a:rPr lang="ru-RU" sz="3400" dirty="0"/>
              <a:t>крайняя </a:t>
            </a:r>
            <a:r>
              <a:rPr lang="ru-RU" sz="3400" dirty="0" smtClean="0"/>
              <a:t>необходимость - </a:t>
            </a:r>
            <a:r>
              <a:rPr lang="ru-RU" sz="3400" dirty="0"/>
              <a:t>понимается причинение вреда для </a:t>
            </a:r>
            <a:r>
              <a:rPr lang="ru-RU" sz="3400" dirty="0" smtClean="0"/>
              <a:t>устранения </a:t>
            </a:r>
            <a:r>
              <a:rPr lang="ru-RU" sz="3400" dirty="0"/>
              <a:t>опасности, непосредственно угрожающей личности и правам данного лица и других лиц, если эта опасность не могла быть устранена иными средствами и если причиненный вред является менее значительным, чем предотвращенный вред</a:t>
            </a:r>
            <a:r>
              <a:rPr lang="ru-RU" sz="3400" dirty="0" smtClean="0"/>
              <a:t>;</a:t>
            </a:r>
            <a:endParaRPr lang="ru-RU" sz="3400" dirty="0"/>
          </a:p>
          <a:p>
            <a:pPr lvl="0"/>
            <a:r>
              <a:rPr lang="ru-RU" sz="3400" dirty="0"/>
              <a:t>необходимая </a:t>
            </a:r>
            <a:r>
              <a:rPr lang="ru-RU" sz="3400" dirty="0" smtClean="0"/>
              <a:t>оборона - </a:t>
            </a:r>
            <a:r>
              <a:rPr lang="ru-RU" sz="3400" dirty="0"/>
              <a:t>раскрывается в </a:t>
            </a:r>
            <a:r>
              <a:rPr lang="ru-RU" sz="3400" i="1" dirty="0"/>
              <a:t>ст. 37 УК РФ: </a:t>
            </a:r>
            <a:r>
              <a:rPr lang="ru-RU" sz="3400" dirty="0"/>
              <a:t>это </a:t>
            </a:r>
            <a:r>
              <a:rPr lang="ru-RU" sz="3400" dirty="0" smtClean="0"/>
              <a:t>причинение </a:t>
            </a:r>
            <a:r>
              <a:rPr lang="ru-RU" sz="3400" dirty="0"/>
              <a:t>вреда посягающему лицу при защите личности и прав обороняющегося или других лиц, охраняемых законом интересов общества или государства от общественно опасного посягательства, если это посягательство было сопряжено с насилием, опасным для жизни обороняющегося или другого лица, либо с непосредственной угрозой применения такого насилия</a:t>
            </a:r>
            <a:r>
              <a:rPr lang="ru-RU" sz="3400" dirty="0" smtClean="0"/>
              <a:t>;</a:t>
            </a:r>
            <a:endParaRPr lang="ru-RU" sz="3400" dirty="0"/>
          </a:p>
          <a:p>
            <a:r>
              <a:rPr lang="ru-RU" sz="3400" dirty="0"/>
              <a:t>неисполнение работодателем обязанностей по обеспечению надлежащих условий для хранения имущества, вверенного </a:t>
            </a:r>
            <a:r>
              <a:rPr lang="ru-RU" sz="3400" dirty="0" smtClean="0"/>
              <a:t>работнику - </a:t>
            </a:r>
            <a:r>
              <a:rPr lang="ru-RU" sz="3400" dirty="0"/>
              <a:t>Примером отсутствия надлежащих условий для хранения имущества, вверенного работнику, может быть хранение ценностей без </a:t>
            </a:r>
            <a:r>
              <a:rPr lang="ru-RU" sz="3400" dirty="0" smtClean="0"/>
              <a:t>соответствующей </a:t>
            </a:r>
            <a:r>
              <a:rPr lang="ru-RU" sz="3400" dirty="0"/>
              <a:t>охраны и (или) в неприспособленном для этого помещении. Однако об отсутствии указанных условий работник должен своевременно письменно поставить в известность работодателя.</a:t>
            </a:r>
          </a:p>
          <a:p>
            <a:pPr lvl="0">
              <a:buNone/>
            </a:pPr>
            <a:r>
              <a:rPr lang="ru-RU" sz="3400" dirty="0" smtClean="0"/>
              <a:t> </a:t>
            </a:r>
          </a:p>
          <a:p>
            <a:pPr>
              <a:buNone/>
            </a:pP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28604"/>
            <a:ext cx="8229600" cy="2000264"/>
          </a:xfrm>
        </p:spPr>
        <p:txBody>
          <a:bodyPr>
            <a:normAutofit fontScale="90000"/>
          </a:bodyPr>
          <a:lstStyle/>
          <a:p>
            <a:r>
              <a:rPr lang="ru-RU" sz="3300" b="1" dirty="0">
                <a:solidFill>
                  <a:schemeClr val="accent2">
                    <a:lumMod val="75000"/>
                  </a:schemeClr>
                </a:solidFill>
                <a:effectLst>
                  <a:outerShdw blurRad="38100" dist="38100" dir="2700000" algn="tl">
                    <a:srgbClr val="000000">
                      <a:alpha val="43137"/>
                    </a:srgbClr>
                  </a:outerShdw>
                </a:effectLst>
              </a:rPr>
              <a:t>Обязанность работника возместить ущерб, причиненный работодателю, наступает независимо от привлечения к иной ответственности</a:t>
            </a:r>
            <a:r>
              <a:rPr lang="ru-RU" dirty="0"/>
              <a:t/>
            </a:r>
            <a:br>
              <a:rPr lang="ru-RU" dirty="0"/>
            </a:br>
            <a:endParaRPr lang="ru-RU" dirty="0"/>
          </a:p>
        </p:txBody>
      </p:sp>
      <p:sp>
        <p:nvSpPr>
          <p:cNvPr id="3" name="Содержимое 2"/>
          <p:cNvSpPr>
            <a:spLocks noGrp="1"/>
          </p:cNvSpPr>
          <p:nvPr>
            <p:ph idx="1"/>
          </p:nvPr>
        </p:nvSpPr>
        <p:spPr>
          <a:xfrm>
            <a:off x="457200" y="2143116"/>
            <a:ext cx="8229600" cy="4429156"/>
          </a:xfrm>
        </p:spPr>
        <p:txBody>
          <a:bodyPr>
            <a:normAutofit fontScale="77500" lnSpcReduction="20000"/>
          </a:bodyPr>
          <a:lstStyle/>
          <a:p>
            <a:pPr>
              <a:buNone/>
            </a:pPr>
            <a:r>
              <a:rPr lang="ru-RU" dirty="0"/>
              <a:t>За причинение ущерба работник может быть привлечен к дисциплинарной, административной или уголовной ответственности (ст. 248 ТК РФ), а </a:t>
            </a:r>
            <a:r>
              <a:rPr lang="ru-RU" dirty="0" smtClean="0"/>
              <a:t>работодатель </a:t>
            </a:r>
            <a:r>
              <a:rPr lang="ru-RU" dirty="0"/>
              <a:t>- к административной ответственности.</a:t>
            </a:r>
          </a:p>
          <a:p>
            <a:pPr>
              <a:buNone/>
            </a:pPr>
            <a:r>
              <a:rPr lang="ru-RU" i="1" dirty="0"/>
              <a:t>Статья 4.1 </a:t>
            </a:r>
            <a:r>
              <a:rPr lang="ru-RU" i="1" dirty="0" err="1"/>
              <a:t>КоАПРФ</a:t>
            </a:r>
            <a:r>
              <a:rPr lang="ru-RU" i="1" dirty="0"/>
              <a:t> </a:t>
            </a:r>
            <a:r>
              <a:rPr lang="ru-RU" dirty="0"/>
              <a:t>предусматривает, что назначение административного наказания не освобождает лицо от исполнения обязанности, за неисполнение которой наказание было назначено. Это правило имеет существенное значение для материальной ответственности работодателя, </a:t>
            </a:r>
            <a:endParaRPr lang="ru-RU" dirty="0" smtClean="0"/>
          </a:p>
          <a:p>
            <a:pPr>
              <a:buNone/>
            </a:pPr>
            <a:r>
              <a:rPr lang="ru-RU" dirty="0" smtClean="0"/>
              <a:t>     привлеченного </a:t>
            </a:r>
            <a:r>
              <a:rPr lang="ru-RU" dirty="0"/>
              <a:t>к </a:t>
            </a:r>
            <a:r>
              <a:rPr lang="ru-RU" dirty="0" smtClean="0"/>
              <a:t>административной </a:t>
            </a:r>
          </a:p>
          <a:p>
            <a:pPr>
              <a:buNone/>
            </a:pPr>
            <a:r>
              <a:rPr lang="ru-RU" dirty="0" smtClean="0"/>
              <a:t>     ответственности за правонарушения</a:t>
            </a:r>
          </a:p>
          <a:p>
            <a:pPr>
              <a:buNone/>
            </a:pPr>
            <a:r>
              <a:rPr lang="ru-RU" dirty="0" smtClean="0"/>
              <a:t>     в </a:t>
            </a:r>
            <a:r>
              <a:rPr lang="ru-RU" dirty="0"/>
              <a:t>сфере труда.</a:t>
            </a:r>
          </a:p>
          <a:p>
            <a:pPr>
              <a:buNone/>
            </a:pPr>
            <a:endParaRPr lang="ru-RU" dirty="0"/>
          </a:p>
        </p:txBody>
      </p:sp>
      <p:pic>
        <p:nvPicPr>
          <p:cNvPr id="2050" name="Picture 2" descr="H:\Кадр.делопроизводство\0000009638-thumb.jpg"/>
          <p:cNvPicPr>
            <a:picLocks noChangeAspect="1" noChangeArrowheads="1"/>
          </p:cNvPicPr>
          <p:nvPr/>
        </p:nvPicPr>
        <p:blipFill>
          <a:blip r:embed="rId2" cstate="print"/>
          <a:srcRect/>
          <a:stretch>
            <a:fillRect/>
          </a:stretch>
        </p:blipFill>
        <p:spPr bwMode="auto">
          <a:xfrm>
            <a:off x="6786578" y="4786322"/>
            <a:ext cx="1905000" cy="1846262"/>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582726"/>
          </a:xfrm>
        </p:spPr>
        <p:txBody>
          <a:bodyPr>
            <a:normAutofit fontScale="90000"/>
          </a:bodyPr>
          <a:lstStyle/>
          <a:p>
            <a:r>
              <a:rPr lang="ru-RU" sz="3300" b="1" dirty="0">
                <a:solidFill>
                  <a:schemeClr val="accent2">
                    <a:lumMod val="75000"/>
                  </a:schemeClr>
                </a:solidFill>
                <a:effectLst>
                  <a:outerShdw blurRad="38100" dist="38100" dir="2700000" algn="tl">
                    <a:srgbClr val="000000">
                      <a:alpha val="43137"/>
                    </a:srgbClr>
                  </a:outerShdw>
                </a:effectLst>
              </a:rPr>
              <a:t>Прекращение трудового договора не влечет освобождение бывшего работника от материальной ответственности</a:t>
            </a:r>
            <a:r>
              <a:rPr lang="ru-RU" dirty="0"/>
              <a:t/>
            </a:r>
            <a:br>
              <a:rPr lang="ru-RU" dirty="0"/>
            </a:br>
            <a:endParaRPr lang="ru-RU" dirty="0"/>
          </a:p>
        </p:txBody>
      </p:sp>
      <p:sp>
        <p:nvSpPr>
          <p:cNvPr id="3" name="Содержимое 2"/>
          <p:cNvSpPr>
            <a:spLocks noGrp="1"/>
          </p:cNvSpPr>
          <p:nvPr>
            <p:ph idx="1"/>
          </p:nvPr>
        </p:nvSpPr>
        <p:spPr>
          <a:xfrm>
            <a:off x="457200" y="1571612"/>
            <a:ext cx="8229600" cy="4554551"/>
          </a:xfrm>
        </p:spPr>
        <p:txBody>
          <a:bodyPr>
            <a:normAutofit fontScale="92500" lnSpcReduction="10000"/>
          </a:bodyPr>
          <a:lstStyle/>
          <a:p>
            <a:pPr>
              <a:buNone/>
            </a:pPr>
            <a:r>
              <a:rPr lang="ru-RU" dirty="0"/>
              <a:t>Согласно ст. 232 ТК РФ прекращение трудового договора после причинения ущерба не влечет за собой освобождения стороны этого договора от </a:t>
            </a:r>
            <a:r>
              <a:rPr lang="ru-RU" dirty="0" smtClean="0"/>
              <a:t>материальной </a:t>
            </a:r>
            <a:r>
              <a:rPr lang="ru-RU" dirty="0"/>
              <a:t>ответственности. Следовательно, работник, уволенный за причинение ущерба работодателю, не освобождается от обязанности возместить этот ущерб. В равной мере не освобождается от аналогичной обязанности и работодатель после увольнения работника.</a:t>
            </a:r>
          </a:p>
          <a:p>
            <a:endParaRPr lang="ru-RU" dirty="0"/>
          </a:p>
          <a:p>
            <a:pPr>
              <a:buNone/>
            </a:pP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928670"/>
            <a:ext cx="8229600" cy="928694"/>
          </a:xfrm>
        </p:spPr>
        <p:txBody>
          <a:bodyPr>
            <a:normAutofit fontScale="90000"/>
          </a:bodyPr>
          <a:lstStyle/>
          <a:p>
            <a:r>
              <a:rPr lang="ru-RU" sz="3800" b="1" dirty="0">
                <a:solidFill>
                  <a:schemeClr val="accent2">
                    <a:lumMod val="75000"/>
                  </a:schemeClr>
                </a:solidFill>
                <a:effectLst>
                  <a:outerShdw blurRad="38100" dist="38100" dir="2700000" algn="tl">
                    <a:srgbClr val="000000">
                      <a:alpha val="43137"/>
                    </a:srgbClr>
                  </a:outerShdw>
                </a:effectLst>
              </a:rPr>
              <a:t>Работодатель имеет право отказаться</a:t>
            </a:r>
            <a:br>
              <a:rPr lang="ru-RU" sz="3800" b="1" dirty="0">
                <a:solidFill>
                  <a:schemeClr val="accent2">
                    <a:lumMod val="75000"/>
                  </a:schemeClr>
                </a:solidFill>
                <a:effectLst>
                  <a:outerShdw blurRad="38100" dist="38100" dir="2700000" algn="tl">
                    <a:srgbClr val="000000">
                      <a:alpha val="43137"/>
                    </a:srgbClr>
                  </a:outerShdw>
                </a:effectLst>
              </a:rPr>
            </a:br>
            <a:r>
              <a:rPr lang="ru-RU" sz="3800" b="1" dirty="0">
                <a:solidFill>
                  <a:schemeClr val="accent2">
                    <a:lumMod val="75000"/>
                  </a:schemeClr>
                </a:solidFill>
                <a:effectLst>
                  <a:outerShdw blurRad="38100" dist="38100" dir="2700000" algn="tl">
                    <a:srgbClr val="000000">
                      <a:alpha val="43137"/>
                    </a:srgbClr>
                  </a:outerShdw>
                </a:effectLst>
              </a:rPr>
              <a:t>от привлечения работника к </a:t>
            </a:r>
            <a:r>
              <a:rPr lang="ru-RU" sz="3800" b="1" dirty="0" smtClean="0">
                <a:solidFill>
                  <a:schemeClr val="accent2">
                    <a:lumMod val="75000"/>
                  </a:schemeClr>
                </a:solidFill>
                <a:effectLst>
                  <a:outerShdw blurRad="38100" dist="38100" dir="2700000" algn="tl">
                    <a:srgbClr val="000000">
                      <a:alpha val="43137"/>
                    </a:srgbClr>
                  </a:outerShdw>
                </a:effectLst>
              </a:rPr>
              <a:t>материальной  ответственности</a:t>
            </a:r>
            <a:r>
              <a:rPr lang="ru-RU" sz="3200" b="1" dirty="0">
                <a:solidFill>
                  <a:schemeClr val="accent2">
                    <a:lumMod val="75000"/>
                  </a:schemeClr>
                </a:solidFill>
                <a:effectLst>
                  <a:outerShdw blurRad="38100" dist="38100" dir="2700000" algn="tl">
                    <a:srgbClr val="000000">
                      <a:alpha val="43137"/>
                    </a:srgbClr>
                  </a:outerShdw>
                </a:effectLst>
              </a:rPr>
              <a:t/>
            </a:r>
            <a:br>
              <a:rPr lang="ru-RU" sz="3200" b="1" dirty="0">
                <a:solidFill>
                  <a:schemeClr val="accent2">
                    <a:lumMod val="75000"/>
                  </a:schemeClr>
                </a:solidFill>
                <a:effectLst>
                  <a:outerShdw blurRad="38100" dist="38100" dir="2700000" algn="tl">
                    <a:srgbClr val="000000">
                      <a:alpha val="43137"/>
                    </a:srgbClr>
                  </a:outerShdw>
                </a:effectLst>
              </a:rPr>
            </a:br>
            <a:r>
              <a:rPr lang="ru-RU" dirty="0"/>
              <a:t/>
            </a:r>
            <a:br>
              <a:rPr lang="ru-RU" dirty="0"/>
            </a:br>
            <a:endParaRPr lang="ru-RU" dirty="0"/>
          </a:p>
        </p:txBody>
      </p:sp>
      <p:sp>
        <p:nvSpPr>
          <p:cNvPr id="3" name="Содержимое 2"/>
          <p:cNvSpPr>
            <a:spLocks noGrp="1"/>
          </p:cNvSpPr>
          <p:nvPr>
            <p:ph idx="1"/>
          </p:nvPr>
        </p:nvSpPr>
        <p:spPr>
          <a:xfrm>
            <a:off x="457200" y="1785926"/>
            <a:ext cx="8229600" cy="4340237"/>
          </a:xfrm>
        </p:spPr>
        <p:txBody>
          <a:bodyPr>
            <a:normAutofit fontScale="92500" lnSpcReduction="20000"/>
          </a:bodyPr>
          <a:lstStyle/>
          <a:p>
            <a:pPr>
              <a:buNone/>
            </a:pPr>
            <a:r>
              <a:rPr lang="ru-RU" dirty="0"/>
              <a:t>При установлении вины работника право полного или частичного отказа от взыскания с него ущерба имеет прежде всего работодатель - собственник имущества.</a:t>
            </a:r>
          </a:p>
          <a:p>
            <a:pPr>
              <a:buNone/>
            </a:pPr>
            <a:r>
              <a:rPr lang="ru-RU" dirty="0"/>
              <a:t>Если работодатель не является собственником утраченного или </a:t>
            </a:r>
            <a:r>
              <a:rPr lang="ru-RU" dirty="0" smtClean="0"/>
              <a:t>поврежденного </a:t>
            </a:r>
            <a:r>
              <a:rPr lang="ru-RU" dirty="0"/>
              <a:t>имущества, то он</a:t>
            </a:r>
            <a:r>
              <a:rPr lang="ru-RU" dirty="0" smtClean="0"/>
              <a:t>, </a:t>
            </a:r>
            <a:r>
              <a:rPr lang="ru-RU" dirty="0"/>
              <a:t>может воспользоваться этим правом либо с разрешения собственника указанного имущества, либо с возмещением собственнику возникших у него потерь за счет собственных средств.</a:t>
            </a:r>
          </a:p>
          <a:p>
            <a:pPr>
              <a:buNone/>
            </a:pP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14356"/>
            <a:ext cx="8229600" cy="857256"/>
          </a:xfrm>
        </p:spPr>
        <p:txBody>
          <a:bodyPr>
            <a:normAutofit fontScale="90000"/>
          </a:bodyPr>
          <a:lstStyle/>
          <a:p>
            <a:r>
              <a:rPr lang="ru-RU" sz="3300" b="1" dirty="0">
                <a:solidFill>
                  <a:schemeClr val="accent2">
                    <a:lumMod val="75000"/>
                  </a:schemeClr>
                </a:solidFill>
                <a:effectLst>
                  <a:outerShdw blurRad="38100" dist="38100" dir="2700000" algn="tl">
                    <a:srgbClr val="000000">
                      <a:alpha val="43137"/>
                    </a:srgbClr>
                  </a:outerShdw>
                </a:effectLst>
              </a:rPr>
              <a:t>Неполученные работодателем доходы (упущенная выгода) взысканию с работника </a:t>
            </a:r>
            <a:r>
              <a:rPr lang="ru-RU" sz="3300" b="1" dirty="0" smtClean="0">
                <a:solidFill>
                  <a:schemeClr val="accent2">
                    <a:lumMod val="75000"/>
                  </a:schemeClr>
                </a:solidFill>
                <a:effectLst>
                  <a:outerShdw blurRad="38100" dist="38100" dir="2700000" algn="tl">
                    <a:srgbClr val="000000">
                      <a:alpha val="43137"/>
                    </a:srgbClr>
                  </a:outerShdw>
                </a:effectLst>
              </a:rPr>
              <a:t/>
            </a:r>
            <a:br>
              <a:rPr lang="ru-RU" sz="3300" b="1" dirty="0" smtClean="0">
                <a:solidFill>
                  <a:schemeClr val="accent2">
                    <a:lumMod val="75000"/>
                  </a:schemeClr>
                </a:solidFill>
                <a:effectLst>
                  <a:outerShdw blurRad="38100" dist="38100" dir="2700000" algn="tl">
                    <a:srgbClr val="000000">
                      <a:alpha val="43137"/>
                    </a:srgbClr>
                  </a:outerShdw>
                </a:effectLst>
              </a:rPr>
            </a:br>
            <a:r>
              <a:rPr lang="ru-RU" sz="3300" b="1" dirty="0" smtClean="0">
                <a:solidFill>
                  <a:schemeClr val="accent2">
                    <a:lumMod val="75000"/>
                  </a:schemeClr>
                </a:solidFill>
                <a:effectLst>
                  <a:outerShdw blurRad="38100" dist="38100" dir="2700000" algn="tl">
                    <a:srgbClr val="000000">
                      <a:alpha val="43137"/>
                    </a:srgbClr>
                  </a:outerShdw>
                </a:effectLst>
              </a:rPr>
              <a:t>не </a:t>
            </a:r>
            <a:r>
              <a:rPr lang="ru-RU" sz="3300" b="1" dirty="0">
                <a:solidFill>
                  <a:schemeClr val="accent2">
                    <a:lumMod val="75000"/>
                  </a:schemeClr>
                </a:solidFill>
                <a:effectLst>
                  <a:outerShdw blurRad="38100" dist="38100" dir="2700000" algn="tl">
                    <a:srgbClr val="000000">
                      <a:alpha val="43137"/>
                    </a:srgbClr>
                  </a:outerShdw>
                </a:effectLst>
              </a:rPr>
              <a:t>подлежат</a:t>
            </a:r>
            <a:r>
              <a:rPr lang="ru-RU" dirty="0"/>
              <a:t/>
            </a:r>
            <a:br>
              <a:rPr lang="ru-RU" dirty="0"/>
            </a:br>
            <a:endParaRPr lang="ru-RU" dirty="0"/>
          </a:p>
        </p:txBody>
      </p:sp>
      <p:sp>
        <p:nvSpPr>
          <p:cNvPr id="3" name="Содержимое 2"/>
          <p:cNvSpPr>
            <a:spLocks noGrp="1"/>
          </p:cNvSpPr>
          <p:nvPr>
            <p:ph idx="1"/>
          </p:nvPr>
        </p:nvSpPr>
        <p:spPr>
          <a:xfrm>
            <a:off x="457200" y="1785926"/>
            <a:ext cx="8229600" cy="4340237"/>
          </a:xfrm>
        </p:spPr>
        <p:txBody>
          <a:bodyPr>
            <a:normAutofit fontScale="85000" lnSpcReduction="10000"/>
          </a:bodyPr>
          <a:lstStyle/>
          <a:p>
            <a:pPr>
              <a:buNone/>
            </a:pPr>
            <a:r>
              <a:rPr lang="ru-RU" dirty="0"/>
              <a:t>Статья 238 ТК РФ предусматривает обязанность работника возмещать </a:t>
            </a:r>
            <a:r>
              <a:rPr lang="ru-RU" dirty="0" smtClean="0"/>
              <a:t>работодателю </a:t>
            </a:r>
            <a:r>
              <a:rPr lang="ru-RU" dirty="0"/>
              <a:t>только причиненный ему прямой действительный ущерб</a:t>
            </a:r>
            <a:r>
              <a:rPr lang="ru-RU" dirty="0" smtClean="0"/>
              <a:t>.</a:t>
            </a:r>
          </a:p>
          <a:p>
            <a:pPr>
              <a:buNone/>
            </a:pPr>
            <a:r>
              <a:rPr lang="ru-RU" dirty="0"/>
              <a:t>Прямой действительный ущерб </a:t>
            </a:r>
            <a:r>
              <a:rPr lang="ru-RU" dirty="0" smtClean="0"/>
              <a:t>- реальное </a:t>
            </a:r>
            <a:r>
              <a:rPr lang="ru-RU" dirty="0"/>
              <a:t>уменьшение или ухудшение состояния наличного имущества работодателя (в т.ч. имущества третьих лиц, находящегося у работодателя, если он несет ответственность за сохранность этого имущества), а также необходимость для работодателя произвести затраты на приобретение или восстановление имущества либо произвести излишние выплаты.</a:t>
            </a:r>
          </a:p>
          <a:p>
            <a:pPr>
              <a:buNone/>
            </a:pPr>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300" b="1" dirty="0">
                <a:solidFill>
                  <a:schemeClr val="accent2">
                    <a:lumMod val="75000"/>
                  </a:schemeClr>
                </a:solidFill>
                <a:effectLst>
                  <a:outerShdw blurRad="38100" dist="38100" dir="2700000" algn="tl">
                    <a:srgbClr val="000000">
                      <a:alpha val="43137"/>
                    </a:srgbClr>
                  </a:outerShdw>
                </a:effectLst>
              </a:rPr>
              <a:t>Материальную ответственность по нормам </a:t>
            </a:r>
            <a:r>
              <a:rPr lang="ru-RU" sz="3300" b="1" dirty="0" smtClean="0">
                <a:solidFill>
                  <a:schemeClr val="accent2">
                    <a:lumMod val="75000"/>
                  </a:schemeClr>
                </a:solidFill>
                <a:effectLst>
                  <a:outerShdw blurRad="38100" dist="38100" dir="2700000" algn="tl">
                    <a:srgbClr val="000000">
                      <a:alpha val="43137"/>
                    </a:srgbClr>
                  </a:outerShdw>
                </a:effectLst>
              </a:rPr>
              <a:t/>
            </a:r>
            <a:br>
              <a:rPr lang="ru-RU" sz="3300" b="1" dirty="0" smtClean="0">
                <a:solidFill>
                  <a:schemeClr val="accent2">
                    <a:lumMod val="75000"/>
                  </a:schemeClr>
                </a:solidFill>
                <a:effectLst>
                  <a:outerShdw blurRad="38100" dist="38100" dir="2700000" algn="tl">
                    <a:srgbClr val="000000">
                      <a:alpha val="43137"/>
                    </a:srgbClr>
                  </a:outerShdw>
                </a:effectLst>
              </a:rPr>
            </a:br>
            <a:r>
              <a:rPr lang="ru-RU" sz="3300" b="1" dirty="0" smtClean="0">
                <a:solidFill>
                  <a:schemeClr val="accent2">
                    <a:lumMod val="75000"/>
                  </a:schemeClr>
                </a:solidFill>
                <a:effectLst>
                  <a:outerShdw blurRad="38100" dist="38100" dir="2700000" algn="tl">
                    <a:srgbClr val="000000">
                      <a:alpha val="43137"/>
                    </a:srgbClr>
                  </a:outerShdw>
                </a:effectLst>
              </a:rPr>
              <a:t>ТК </a:t>
            </a:r>
            <a:r>
              <a:rPr lang="ru-RU" sz="3300" b="1" dirty="0">
                <a:solidFill>
                  <a:schemeClr val="accent2">
                    <a:lumMod val="75000"/>
                  </a:schemeClr>
                </a:solidFill>
                <a:effectLst>
                  <a:outerShdw blurRad="38100" dist="38100" dir="2700000" algn="tl">
                    <a:srgbClr val="000000">
                      <a:alpha val="43137"/>
                    </a:srgbClr>
                  </a:outerShdw>
                </a:effectLst>
              </a:rPr>
              <a:t>РФ несут только работники</a:t>
            </a:r>
            <a:r>
              <a:rPr lang="ru-RU" dirty="0"/>
              <a:t/>
            </a:r>
            <a:br>
              <a:rPr lang="ru-RU" dirty="0"/>
            </a:br>
            <a:endParaRPr lang="ru-RU" dirty="0"/>
          </a:p>
        </p:txBody>
      </p:sp>
      <p:sp>
        <p:nvSpPr>
          <p:cNvPr id="3" name="Содержимое 2"/>
          <p:cNvSpPr>
            <a:spLocks noGrp="1"/>
          </p:cNvSpPr>
          <p:nvPr>
            <p:ph idx="1"/>
          </p:nvPr>
        </p:nvSpPr>
        <p:spPr>
          <a:xfrm>
            <a:off x="457200" y="1214422"/>
            <a:ext cx="8229600" cy="5214974"/>
          </a:xfrm>
        </p:spPr>
        <p:txBody>
          <a:bodyPr>
            <a:normAutofit fontScale="70000" lnSpcReduction="20000"/>
          </a:bodyPr>
          <a:lstStyle/>
          <a:p>
            <a:pPr>
              <a:buNone/>
            </a:pPr>
            <a:r>
              <a:rPr lang="ru-RU" dirty="0"/>
              <a:t>Материальную ответственность за прямой действительный ущерб несут </a:t>
            </a:r>
            <a:r>
              <a:rPr lang="ru-RU" dirty="0" smtClean="0"/>
              <a:t>работники</a:t>
            </a:r>
            <a:r>
              <a:rPr lang="ru-RU" dirty="0"/>
              <a:t>, т.е. лица, состоящие в трудовых отношениях с работодателями</a:t>
            </a:r>
            <a:r>
              <a:rPr lang="ru-RU" dirty="0" smtClean="0"/>
              <a:t>.</a:t>
            </a:r>
          </a:p>
          <a:p>
            <a:pPr>
              <a:buNone/>
            </a:pPr>
            <a:endParaRPr lang="ru-RU" dirty="0" smtClean="0"/>
          </a:p>
          <a:p>
            <a:pPr>
              <a:buNone/>
            </a:pPr>
            <a:r>
              <a:rPr lang="ru-RU" dirty="0" smtClean="0"/>
              <a:t> </a:t>
            </a:r>
            <a:r>
              <a:rPr lang="ru-RU" dirty="0"/>
              <a:t>Лица, занятые в сфере труда по договору подряда и иным гражданско-правовым соглашениям, возмещают причиненный ими ущерб по правилам гражданского законодательства</a:t>
            </a:r>
            <a:r>
              <a:rPr lang="ru-RU" dirty="0" smtClean="0"/>
              <a:t>. </a:t>
            </a:r>
            <a:r>
              <a:rPr lang="ru-RU" dirty="0"/>
              <a:t>Гражданский кодекс под убытками понимает расходы, которые юридическое или физическое лицо (т.е. гражданин, в т.ч. </a:t>
            </a:r>
            <a:r>
              <a:rPr lang="ru-RU" dirty="0" smtClean="0"/>
              <a:t>индивидуальный </a:t>
            </a:r>
            <a:r>
              <a:rPr lang="ru-RU" dirty="0"/>
              <a:t>предприниматель </a:t>
            </a:r>
            <a:r>
              <a:rPr lang="ru-RU" i="1" dirty="0"/>
              <a:t>(ст. 23 </a:t>
            </a:r>
            <a:r>
              <a:rPr lang="ru-RU" i="1" dirty="0" smtClean="0"/>
              <a:t>ГК РФ</a:t>
            </a:r>
            <a:r>
              <a:rPr lang="ru-RU" i="1" dirty="0"/>
              <a:t>), </a:t>
            </a:r>
            <a:r>
              <a:rPr lang="ru-RU" dirty="0"/>
              <a:t>чье право нарушено, произвело или должно будет произвести для восстановления нарушенного права; утрата или повреждение его имущества (реальный ущерб), а также неполученные доходы, которые это лицо получило бы при обычных условиях гражданского оборота, </a:t>
            </a:r>
            <a:r>
              <a:rPr lang="ru-RU" dirty="0" smtClean="0"/>
              <a:t>если </a:t>
            </a:r>
            <a:r>
              <a:rPr lang="ru-RU" dirty="0"/>
              <a:t>бы </a:t>
            </a:r>
            <a:r>
              <a:rPr lang="ru-RU" dirty="0" smtClean="0"/>
              <a:t>его</a:t>
            </a:r>
          </a:p>
          <a:p>
            <a:pPr>
              <a:buNone/>
            </a:pPr>
            <a:r>
              <a:rPr lang="ru-RU" dirty="0" smtClean="0"/>
              <a:t>      право </a:t>
            </a:r>
            <a:r>
              <a:rPr lang="ru-RU" dirty="0"/>
              <a:t>не </a:t>
            </a:r>
            <a:r>
              <a:rPr lang="ru-RU" dirty="0" smtClean="0"/>
              <a:t>было нарушено </a:t>
            </a:r>
          </a:p>
          <a:p>
            <a:pPr>
              <a:buNone/>
            </a:pPr>
            <a:r>
              <a:rPr lang="ru-RU" dirty="0" smtClean="0"/>
              <a:t>      (</a:t>
            </a:r>
            <a:r>
              <a:rPr lang="ru-RU" dirty="0"/>
              <a:t>упущенная выгода) </a:t>
            </a:r>
            <a:r>
              <a:rPr lang="ru-RU" i="1" dirty="0"/>
              <a:t>(ст. </a:t>
            </a:r>
            <a:r>
              <a:rPr lang="ru-RU" i="1" dirty="0" smtClean="0"/>
              <a:t>15ГК РФ</a:t>
            </a:r>
            <a:r>
              <a:rPr lang="ru-RU" i="1" dirty="0"/>
              <a:t>)</a:t>
            </a:r>
            <a:endParaRPr lang="ru-RU" dirty="0"/>
          </a:p>
          <a:p>
            <a:pPr>
              <a:buNone/>
            </a:pPr>
            <a:endParaRPr lang="ru-RU" dirty="0"/>
          </a:p>
        </p:txBody>
      </p:sp>
      <p:pic>
        <p:nvPicPr>
          <p:cNvPr id="3074" name="Picture 2" descr="H:\Кадр.делопроизводство\6.JPG"/>
          <p:cNvPicPr>
            <a:picLocks noChangeAspect="1" noChangeArrowheads="1"/>
          </p:cNvPicPr>
          <p:nvPr/>
        </p:nvPicPr>
        <p:blipFill>
          <a:blip r:embed="rId2" cstate="print"/>
          <a:srcRect/>
          <a:stretch>
            <a:fillRect/>
          </a:stretch>
        </p:blipFill>
        <p:spPr bwMode="auto">
          <a:xfrm>
            <a:off x="5857884" y="5286388"/>
            <a:ext cx="2857488" cy="1357298"/>
          </a:xfrm>
          <a:prstGeom prst="rect">
            <a:avLst/>
          </a:prstGeom>
          <a:noFill/>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326</TotalTime>
  <Words>3706</Words>
  <Application>Microsoft Office PowerPoint</Application>
  <PresentationFormat>Экран (4:3)</PresentationFormat>
  <Paragraphs>199</Paragraphs>
  <Slides>27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Тема Office</vt:lpstr>
      <vt:lpstr>Материальная ответственность работника </vt:lpstr>
      <vt:lpstr>Слайд 2</vt:lpstr>
      <vt:lpstr>Материальная ответственность сторон трудового договора  </vt:lpstr>
      <vt:lpstr>Исключающие материальную ответственность работника случаи предусмотрены в ст. 239 ТК РФ: </vt:lpstr>
      <vt:lpstr>Обязанность работника возместить ущерб, причиненный работодателю, наступает независимо от привлечения к иной ответственности </vt:lpstr>
      <vt:lpstr>Прекращение трудового договора не влечет освобождение бывшего работника от материальной ответственности </vt:lpstr>
      <vt:lpstr>Работодатель имеет право отказаться от привлечения работника к материальной  ответственности  </vt:lpstr>
      <vt:lpstr>Неполученные работодателем доходы (упущенная выгода) взысканию с работника  не подлежат </vt:lpstr>
      <vt:lpstr>Материальную ответственность по нормам  ТК РФ несут только работники </vt:lpstr>
      <vt:lpstr>Размер причиненного работодателю ущерба должен определяться в установленном законом порядке </vt:lpstr>
      <vt:lpstr>Работодатель обязан установить размер причиненного ему ущерба и причину его возникновения </vt:lpstr>
      <vt:lpstr>Создаем комиссию для установления размера причиненного ущерба и причин его возникновения </vt:lpstr>
      <vt:lpstr>Требуем от работника письменное объяснение для установления причины возникновения ущерба   </vt:lpstr>
      <vt:lpstr>Учитываем объяснения работника </vt:lpstr>
      <vt:lpstr>Слайд 15</vt:lpstr>
      <vt:lpstr>Слайд 16</vt:lpstr>
      <vt:lpstr>Слайд 17</vt:lpstr>
      <vt:lpstr>Слайд 18</vt:lpstr>
      <vt:lpstr>Слайд 19</vt:lpstr>
      <vt:lpstr>Ограниченная материальная ответственность работника</vt:lpstr>
      <vt:lpstr>Полная индивидуальная материальная ответственность работника (ст.242 ТК РФ)</vt:lpstr>
      <vt:lpstr>Полная коллективная (бригадная) материальная ответственность работников</vt:lpstr>
      <vt:lpstr>Привлечение работника к материальной ответственности производится с соблюдением следующей процедуры.   </vt:lpstr>
      <vt:lpstr>Возмещение затрат,  связанных с обучением работника</vt:lpstr>
      <vt:lpstr>Закон не раскрывает понятия  «уважительная причина увольнения». </vt:lpstr>
      <vt:lpstr>Слайд 26</vt:lpstr>
      <vt:lpstr>Слайд 27</vt:lpstr>
    </vt:vector>
  </TitlesOfParts>
  <Company>wotk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Елена Ю. Выдрина</dc:creator>
  <cp:lastModifiedBy>EVidrina</cp:lastModifiedBy>
  <cp:revision>163</cp:revision>
  <dcterms:created xsi:type="dcterms:W3CDTF">2012-03-27T12:29:33Z</dcterms:created>
  <dcterms:modified xsi:type="dcterms:W3CDTF">2018-06-07T12:25:44Z</dcterms:modified>
  <cp:contentStatus>Окончательное</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